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9.xml" ContentType="application/vnd.openxmlformats-officedocument.presentationml.comments+xml"/>
  <Override PartName="/ppt/notesSlides/notesSlide14.xml" ContentType="application/vnd.openxmlformats-officedocument.presentationml.notesSlide+xml"/>
  <Override PartName="/ppt/comments/comment10.xml" ContentType="application/vnd.openxmlformats-officedocument.presentationml.comments+xml"/>
  <Override PartName="/ppt/notesSlides/notesSlide15.xml" ContentType="application/vnd.openxmlformats-officedocument.presentationml.notesSlide+xml"/>
  <Override PartName="/ppt/comments/comment11.xml" ContentType="application/vnd.openxmlformats-officedocument.presentationml.comments+xml"/>
  <Override PartName="/ppt/notesSlides/notesSlide16.xml" ContentType="application/vnd.openxmlformats-officedocument.presentationml.notesSlide+xml"/>
  <Override PartName="/ppt/comments/comment12.xml" ContentType="application/vnd.openxmlformats-officedocument.presentationml.comments+xml"/>
  <Override PartName="/ppt/notesSlides/notesSlide17.xml" ContentType="application/vnd.openxmlformats-officedocument.presentationml.notesSlide+xml"/>
  <Override PartName="/ppt/comments/comment13.xml" ContentType="application/vnd.openxmlformats-officedocument.presentationml.comments+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2"/>
  </p:notesMasterIdLst>
  <p:sldIdLst>
    <p:sldId id="275" r:id="rId2"/>
    <p:sldId id="286" r:id="rId3"/>
    <p:sldId id="312" r:id="rId4"/>
    <p:sldId id="282" r:id="rId5"/>
    <p:sldId id="329" r:id="rId6"/>
    <p:sldId id="316" r:id="rId7"/>
    <p:sldId id="317" r:id="rId8"/>
    <p:sldId id="314" r:id="rId9"/>
    <p:sldId id="318" r:id="rId10"/>
    <p:sldId id="319" r:id="rId11"/>
    <p:sldId id="320" r:id="rId12"/>
    <p:sldId id="321" r:id="rId13"/>
    <p:sldId id="322" r:id="rId14"/>
    <p:sldId id="323" r:id="rId15"/>
    <p:sldId id="324" r:id="rId16"/>
    <p:sldId id="325" r:id="rId17"/>
    <p:sldId id="326" r:id="rId18"/>
    <p:sldId id="327" r:id="rId19"/>
    <p:sldId id="328" r:id="rId20"/>
    <p:sldId id="301" r:id="rId21"/>
  </p:sldIdLst>
  <p:sldSz cx="9144000" cy="5143500" type="screen16x9"/>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Savitt" initials="LS"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68900"/>
    <a:srgbClr val="B31E42"/>
    <a:srgbClr val="104464"/>
    <a:srgbClr val="D6621F"/>
    <a:srgbClr val="DFA30F"/>
    <a:srgbClr val="1B8638"/>
    <a:srgbClr val="2188C9"/>
    <a:srgbClr val="585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494" autoAdjust="0"/>
  </p:normalViewPr>
  <p:slideViewPr>
    <p:cSldViewPr>
      <p:cViewPr>
        <p:scale>
          <a:sx n="104" d="100"/>
          <a:sy n="104" d="100"/>
        </p:scale>
        <p:origin x="-174" y="-6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2-24T18:07:24.972" idx="1">
    <p:pos x="5943" y="2726"/>
    <p:text>if the chamber has a logo, consider adding it</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6-02-24T18:21:31.430" idx="14">
    <p:pos x="5870" y="2709"/>
    <p:text>change 'they're' to 'they are'</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6-02-24T18:22:39.938" idx="15">
    <p:pos x="5815" y="2622"/>
    <p:text>fix text that crashes with the bubble</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6-02-24T18:23:44.320" idx="16">
    <p:pos x="5851" y="951"/>
    <p:text>for all 3 bubbles: fix the crashes </p:text>
  </p:cm>
  <p:cm authorId="0" dt="2016-02-24T18:24:32.060" idx="17">
    <p:pos x="-306" y="1915"/>
    <p:text>This seems like a HUGE key takeawaay. Consider putting it all in red font and the love pelham and the committee in blue font.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6-02-24T18:24:52.266" idx="18">
    <p:pos x="5835" y="986"/>
    <p:text>change 'a' to 'an'</p:text>
  </p:cm>
  <p:cm authorId="0" dt="2016-02-24T18:25:51.012" idx="19">
    <p:pos x="5854" y="2334"/>
    <p:text>For possible political reasons, consider changing to 'an anchor' as opposed to 'the anchor'. </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6-02-24T18:27:35.491" idx="20">
    <p:pos x="10" y="10"/>
    <p:text>i'm not sure if this is meant as a transition slide, but it might help to move this slide after slide 2, and then create a final 'thank you slide'. 
i think putting this in the introduction makes a great case for why we were happy to support them in this project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2-24T18:08:33.628" idx="2">
    <p:pos x="5968" y="929"/>
    <p:text>This may be my version of PPT, but please fix the data that are crashing into each other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2-24T18:08:33.628" idx="21">
    <p:pos x="5968" y="929"/>
    <p:text>This may be my version of PPT, but please fix the data that are crashing into each other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2-24T18:10:14.292" idx="3">
    <p:pos x="5840" y="685"/>
    <p:text>consider making the text smaller so there is more white space and it is easier for the viewers to read</p:text>
  </p:cm>
  <p:cm authorId="0" dt="2016-02-24T18:10:49.357" idx="4">
    <p:pos x="5879" y="1198"/>
    <p:text>make text for categproes '2' and '5' white so that it is easily viewable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02-24T18:12:56.337" idx="5">
    <p:pos x="38" y="812"/>
    <p:text>I am not sure if we will have representatives from the various restaurants in town but we may want to be cautious about calling out specific restaurants. Are we at risk of offending the other restaurants in town? </p:text>
  </p:cm>
  <p:cm authorId="0" dt="2016-02-24T18:13:54.806" idx="6">
    <p:pos x="5944" y="1325"/>
    <p:text>change to Sergio's Ristorante </p:text>
  </p:cm>
  <p:cm authorId="0" dt="2016-02-24T18:15:03.874" idx="7">
    <p:pos x="5885" y="2047"/>
    <p:text>again, this may be my computer, but some of the text is crashing with the clouds. Suggest using soft returns (shift + enter) to work text around the clouds.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02-24T18:16:28.458" idx="8">
    <p:pos x="5932" y="1203"/>
    <p:text>Side note (can't help it): this is way better than i thought it would be!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6-02-24T18:17:01.942" idx="9">
    <p:pos x="-445" y="1428"/>
    <p:text>consider reducing font size</p:text>
  </p:cm>
  <p:cm authorId="0" dt="2016-02-24T18:17:33.862" idx="10">
    <p:pos x="5929" y="1564"/>
    <p:text>change font to white for categories 2 and 5</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6-02-24T18:18:37.851" idx="11">
    <p:pos x="6007" y="845"/>
    <p:text>suggest changing 'they're' to 'they are'</p:text>
  </p:cm>
  <p:cm authorId="0" dt="2016-02-24T18:18:52.896" idx="12">
    <p:pos x="4857" y="1863"/>
    <p:text>the second 'i' probably does not need to be red font</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6-02-24T18:20:37.346" idx="13">
    <p:pos x="10" y="10"/>
    <p:text>same comments as previous slides. 
consider reducing font size of text on left
change black font in blue and teal categories to white to help visibility when projected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C5E4B418-E632-4AF0-AEFC-753983BA1B46}" type="datetimeFigureOut">
              <a:rPr lang="en-US" smtClean="0"/>
              <a:pPr/>
              <a:t>2/25/2016</a:t>
            </a:fld>
            <a:endParaRPr lang="en-US"/>
          </a:p>
        </p:txBody>
      </p:sp>
      <p:sp>
        <p:nvSpPr>
          <p:cNvPr id="4" name="Slide Image Placeholder 3"/>
          <p:cNvSpPr>
            <a:spLocks noGrp="1" noRot="1" noChangeAspect="1"/>
          </p:cNvSpPr>
          <p:nvPr>
            <p:ph type="sldImg" idx="2"/>
          </p:nvPr>
        </p:nvSpPr>
        <p:spPr>
          <a:xfrm>
            <a:off x="398463" y="692150"/>
            <a:ext cx="6157912" cy="3463925"/>
          </a:xfrm>
          <a:prstGeom prst="rect">
            <a:avLst/>
          </a:prstGeom>
          <a:noFill/>
          <a:ln w="12700">
            <a:solidFill>
              <a:prstClr val="black"/>
            </a:solidFill>
          </a:ln>
        </p:spPr>
        <p:txBody>
          <a:bodyPr vert="horz" lIns="92519" tIns="46259" rIns="92519" bIns="46259" rtlCol="0" anchor="ctr"/>
          <a:lstStyle/>
          <a:p>
            <a:endParaRPr lang="en-US"/>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9505FA11-E678-48E1-A06E-D27F4E80EDB6}" type="slidenum">
              <a:rPr lang="en-US" smtClean="0"/>
              <a:pPr/>
              <a:t>‹#›</a:t>
            </a:fld>
            <a:endParaRPr lang="en-US"/>
          </a:p>
        </p:txBody>
      </p:sp>
    </p:spTree>
    <p:extLst>
      <p:ext uri="{BB962C8B-B14F-4D97-AF65-F5344CB8AC3E}">
        <p14:creationId xmlns:p14="http://schemas.microsoft.com/office/powerpoint/2010/main" val="26557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3</a:t>
            </a:fld>
            <a:endParaRPr lang="en-US"/>
          </a:p>
        </p:txBody>
      </p:sp>
    </p:spTree>
    <p:extLst>
      <p:ext uri="{BB962C8B-B14F-4D97-AF65-F5344CB8AC3E}">
        <p14:creationId xmlns:p14="http://schemas.microsoft.com/office/powerpoint/2010/main" val="54648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12</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13</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14</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15</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16</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17</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18</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19</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4</a:t>
            </a:fld>
            <a:endParaRPr lang="en-US"/>
          </a:p>
        </p:txBody>
      </p:sp>
    </p:spTree>
    <p:extLst>
      <p:ext uri="{BB962C8B-B14F-4D97-AF65-F5344CB8AC3E}">
        <p14:creationId xmlns:p14="http://schemas.microsoft.com/office/powerpoint/2010/main" val="229308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5</a:t>
            </a:fld>
            <a:endParaRPr lang="en-US"/>
          </a:p>
        </p:txBody>
      </p:sp>
    </p:spTree>
    <p:extLst>
      <p:ext uri="{BB962C8B-B14F-4D97-AF65-F5344CB8AC3E}">
        <p14:creationId xmlns:p14="http://schemas.microsoft.com/office/powerpoint/2010/main" val="229308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6</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7</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8</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9</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10</a:t>
            </a:fld>
            <a:endParaRPr lang="en-US"/>
          </a:p>
        </p:txBody>
      </p:sp>
    </p:spTree>
    <p:extLst>
      <p:ext uri="{BB962C8B-B14F-4D97-AF65-F5344CB8AC3E}">
        <p14:creationId xmlns:p14="http://schemas.microsoft.com/office/powerpoint/2010/main" val="1066649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5FA11-E678-48E1-A06E-D27F4E80EDB6}" type="slidenum">
              <a:rPr lang="en-US" smtClean="0"/>
              <a:pPr/>
              <a:t>11</a:t>
            </a:fld>
            <a:endParaRPr lang="en-US"/>
          </a:p>
        </p:txBody>
      </p:sp>
    </p:spTree>
    <p:extLst>
      <p:ext uri="{BB962C8B-B14F-4D97-AF65-F5344CB8AC3E}">
        <p14:creationId xmlns:p14="http://schemas.microsoft.com/office/powerpoint/2010/main" val="106664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B28C47-CA94-43C8-B833-E87043969036}" type="datetime1">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3912577025"/>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B5D1B-AF66-4FD4-B49F-D22C6231A6D0}" type="datetime1">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3139601648"/>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2D112-E996-4F62-8A06-AF01167F1363}" type="datetime1">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3468422990"/>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78B8A-0B1A-43CC-A009-EA764D6CD91C}" type="datetime1">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1028930590"/>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7F943-23AF-4FC3-8BC1-72697A1235D8}" type="datetime1">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2835360058"/>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F3263-136A-4496-AF70-D248571C3BC3}" type="datetime1">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934543567"/>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D8990-4860-480A-895E-BFED045DBE89}" type="datetime1">
              <a:rPr lang="en-US" smtClean="0"/>
              <a:pPr/>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1966121211"/>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E5DCBF-F493-49C1-B0DE-A4EDF757F4A0}" type="datetime1">
              <a:rPr lang="en-US" smtClean="0"/>
              <a:pPr/>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2423193836"/>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19BF3-0693-4E29-87F7-1E94F03EB7FC}" type="datetime1">
              <a:rPr lang="en-US" smtClean="0"/>
              <a:pPr/>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3859832388"/>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888B3-DF78-46B7-8B77-F8CD8302EDDD}" type="datetime1">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3826158525"/>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C4ED4-F3C0-47C0-9FCD-FE299B969170}" type="datetime1">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AA0E-9727-40F5-98CB-CA41D3FC41C7}" type="slidenum">
              <a:rPr lang="en-US" smtClean="0"/>
              <a:pPr/>
              <a:t>‹#›</a:t>
            </a:fld>
            <a:endParaRPr lang="en-US"/>
          </a:p>
        </p:txBody>
      </p:sp>
    </p:spTree>
    <p:extLst>
      <p:ext uri="{BB962C8B-B14F-4D97-AF65-F5344CB8AC3E}">
        <p14:creationId xmlns:p14="http://schemas.microsoft.com/office/powerpoint/2010/main" val="1237017949"/>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0285BE-4E88-4A49-A532-272FD2F546CD}" type="datetime1">
              <a:rPr lang="en-US" smtClean="0"/>
              <a:pPr/>
              <a:t>2/25/2016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4AA0E-9727-40F5-98CB-CA41D3FC41C7}" type="slidenum">
              <a:rPr lang="en-US" smtClean="0"/>
              <a:pPr/>
              <a:t>‹#›</a:t>
            </a:fld>
            <a:endParaRPr lang="en-US"/>
          </a:p>
        </p:txBody>
      </p:sp>
    </p:spTree>
    <p:extLst>
      <p:ext uri="{BB962C8B-B14F-4D97-AF65-F5344CB8AC3E}">
        <p14:creationId xmlns:p14="http://schemas.microsoft.com/office/powerpoint/2010/main" val="22370614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omments" Target="../comments/commen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omments" Target="../comments/commen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omments" Target="../comments/comment9.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omments" Target="../comments/comment11.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2" y="3238238"/>
            <a:ext cx="8915398" cy="1692771"/>
          </a:xfrm>
          <a:prstGeom prst="rect">
            <a:avLst/>
          </a:prstGeom>
        </p:spPr>
        <p:txBody>
          <a:bodyPr wrap="square">
            <a:spAutoFit/>
          </a:bodyPr>
          <a:lstStyle/>
          <a:p>
            <a:r>
              <a:rPr lang="en-US" sz="3200" b="1" dirty="0" smtClean="0">
                <a:solidFill>
                  <a:srgbClr val="FF0000"/>
                </a:solidFill>
                <a:latin typeface="Corbel" panose="020B0503020204020204" pitchFamily="34" charset="0"/>
              </a:rPr>
              <a:t>“Love Pelham” Survey Results</a:t>
            </a:r>
          </a:p>
          <a:p>
            <a:r>
              <a:rPr lang="en-US" sz="2400" b="1" i="1" dirty="0" smtClean="0">
                <a:solidFill>
                  <a:schemeClr val="tx2">
                    <a:lumMod val="75000"/>
                  </a:schemeClr>
                </a:solidFill>
                <a:latin typeface="Corbel" panose="020B0503020204020204" pitchFamily="34" charset="0"/>
              </a:rPr>
              <a:t>Presented by the Junior League of Pelham </a:t>
            </a:r>
          </a:p>
          <a:p>
            <a:r>
              <a:rPr lang="en-US" sz="2400" b="1" i="1" dirty="0" smtClean="0">
                <a:solidFill>
                  <a:schemeClr val="tx2">
                    <a:lumMod val="75000"/>
                  </a:schemeClr>
                </a:solidFill>
                <a:latin typeface="Corbel" panose="020B0503020204020204" pitchFamily="34" charset="0"/>
              </a:rPr>
              <a:t>to the Pelham Chamber of Commerce</a:t>
            </a:r>
          </a:p>
          <a:p>
            <a:r>
              <a:rPr lang="en-US" sz="2400" b="1" dirty="0" smtClean="0">
                <a:solidFill>
                  <a:srgbClr val="FF9900"/>
                </a:solidFill>
                <a:latin typeface="Corbel" panose="020B0503020204020204" pitchFamily="34" charset="0"/>
              </a:rPr>
              <a:t>March 1, 2016</a:t>
            </a:r>
            <a:endParaRPr lang="en-US" sz="2400" b="1" dirty="0">
              <a:solidFill>
                <a:srgbClr val="FF9900"/>
              </a:solidFill>
              <a:latin typeface="Corbel" panose="020B0503020204020204" pitchFamily="34" charset="0"/>
            </a:endParaRPr>
          </a:p>
        </p:txBody>
      </p:sp>
      <p:pic>
        <p:nvPicPr>
          <p:cNvPr id="2051" name="Picture 3" descr="C:\Users\206044240.TFAYD.000\Downloads\Pelham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85750"/>
            <a:ext cx="4996945" cy="293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907722"/>
      </p:ext>
    </p:extLst>
  </p:cSld>
  <p:clrMapOvr>
    <a:masterClrMapping/>
  </p:clrMapOvr>
  <mc:AlternateContent xmlns:mc="http://schemas.openxmlformats.org/markup-compatibility/2006" xmlns:p14="http://schemas.microsoft.com/office/powerpoint/2010/main">
    <mc:Choice Requires="p14">
      <p:transition spd="slow" p14:dur="1500" advClick="0" advTm="9000">
        <p:split orient="vert"/>
      </p:transition>
    </mc:Choice>
    <mc:Fallback xmlns="">
      <p:transition spd="slow" advClick="0" advTm="9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10</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retail Statistics</a:t>
            </a:r>
            <a:endParaRPr lang="en-US" sz="2800"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 y="956966"/>
            <a:ext cx="7696200" cy="1200329"/>
          </a:xfrm>
          <a:prstGeom prst="rect">
            <a:avLst/>
          </a:prstGeom>
        </p:spPr>
        <p:txBody>
          <a:bodyPr wrap="square">
            <a:spAutoFit/>
          </a:bodyPr>
          <a:lstStyle/>
          <a:p>
            <a:pPr marL="342900" indent="-342900">
              <a:buFont typeface="Arial" panose="020B0604020202020204" pitchFamily="34" charset="0"/>
              <a:buChar char="•"/>
            </a:pPr>
            <a:r>
              <a:rPr lang="en-US" dirty="0">
                <a:solidFill>
                  <a:schemeClr val="tx2"/>
                </a:solidFill>
                <a:latin typeface="Corbel" panose="020B0503020204020204" pitchFamily="34" charset="0"/>
              </a:rPr>
              <a:t>Less than </a:t>
            </a:r>
            <a:r>
              <a:rPr lang="en-US" b="1" dirty="0">
                <a:solidFill>
                  <a:schemeClr val="tx2"/>
                </a:solidFill>
                <a:latin typeface="Corbel" panose="020B0503020204020204" pitchFamily="34" charset="0"/>
              </a:rPr>
              <a:t>10% </a:t>
            </a:r>
            <a:r>
              <a:rPr lang="en-US" dirty="0" smtClean="0">
                <a:solidFill>
                  <a:schemeClr val="tx2"/>
                </a:solidFill>
                <a:latin typeface="Corbel" panose="020B0503020204020204" pitchFamily="34" charset="0"/>
              </a:rPr>
              <a:t>of participants </a:t>
            </a:r>
            <a:r>
              <a:rPr lang="en-US" b="1" dirty="0" smtClean="0">
                <a:solidFill>
                  <a:srgbClr val="FF0000"/>
                </a:solidFill>
                <a:latin typeface="Corbel" panose="020B0503020204020204" pitchFamily="34" charset="0"/>
              </a:rPr>
              <a:t>primarily</a:t>
            </a:r>
            <a:r>
              <a:rPr lang="en-US" dirty="0" smtClean="0">
                <a:solidFill>
                  <a:schemeClr val="tx2"/>
                </a:solidFill>
                <a:latin typeface="Corbel" panose="020B0503020204020204" pitchFamily="34" charset="0"/>
              </a:rPr>
              <a:t> shop </a:t>
            </a:r>
            <a:r>
              <a:rPr lang="en-US" dirty="0">
                <a:solidFill>
                  <a:schemeClr val="tx2"/>
                </a:solidFill>
                <a:latin typeface="Corbel" panose="020B0503020204020204" pitchFamily="34" charset="0"/>
              </a:rPr>
              <a:t>in Pelham</a:t>
            </a:r>
          </a:p>
          <a:p>
            <a:pPr marL="342900" indent="-342900">
              <a:buFont typeface="Arial" panose="020B0604020202020204" pitchFamily="34" charset="0"/>
              <a:buChar char="•"/>
            </a:pPr>
            <a:r>
              <a:rPr lang="en-US" b="1" dirty="0" smtClean="0">
                <a:solidFill>
                  <a:schemeClr val="tx2"/>
                </a:solidFill>
                <a:latin typeface="Corbel" panose="020B0503020204020204" pitchFamily="34" charset="0"/>
              </a:rPr>
              <a:t>Nearly</a:t>
            </a:r>
            <a:r>
              <a:rPr lang="en-US" dirty="0" smtClean="0">
                <a:solidFill>
                  <a:schemeClr val="tx2"/>
                </a:solidFill>
                <a:latin typeface="Corbel" panose="020B0503020204020204" pitchFamily="34" charset="0"/>
              </a:rPr>
              <a:t> </a:t>
            </a:r>
            <a:r>
              <a:rPr lang="en-US" b="1" dirty="0" smtClean="0">
                <a:solidFill>
                  <a:schemeClr val="tx2"/>
                </a:solidFill>
                <a:latin typeface="Corbel" panose="020B0503020204020204" pitchFamily="34" charset="0"/>
              </a:rPr>
              <a:t>50% </a:t>
            </a:r>
            <a:r>
              <a:rPr lang="en-US" dirty="0" smtClean="0">
                <a:solidFill>
                  <a:schemeClr val="tx2"/>
                </a:solidFill>
                <a:latin typeface="Corbel" panose="020B0503020204020204" pitchFamily="34" charset="0"/>
              </a:rPr>
              <a:t>shop in Pelham </a:t>
            </a:r>
            <a:r>
              <a:rPr lang="en-US" b="1" dirty="0" smtClean="0">
                <a:solidFill>
                  <a:schemeClr val="tx2"/>
                </a:solidFill>
                <a:latin typeface="Corbel" panose="020B0503020204020204" pitchFamily="34" charset="0"/>
              </a:rPr>
              <a:t>regularly</a:t>
            </a:r>
          </a:p>
          <a:p>
            <a:pPr marL="342900" indent="-342900">
              <a:buFont typeface="Arial" panose="020B0604020202020204" pitchFamily="34" charset="0"/>
              <a:buChar char="•"/>
            </a:pPr>
            <a:r>
              <a:rPr lang="en-US" b="1" dirty="0" smtClean="0">
                <a:solidFill>
                  <a:schemeClr val="tx2"/>
                </a:solidFill>
                <a:latin typeface="Corbel" panose="020B0503020204020204" pitchFamily="34" charset="0"/>
              </a:rPr>
              <a:t>Almost 35%</a:t>
            </a:r>
            <a:r>
              <a:rPr lang="en-US" dirty="0" smtClean="0">
                <a:solidFill>
                  <a:schemeClr val="tx2"/>
                </a:solidFill>
                <a:latin typeface="Corbel" panose="020B0503020204020204" pitchFamily="34" charset="0"/>
              </a:rPr>
              <a:t> shop in Pelham </a:t>
            </a:r>
            <a:r>
              <a:rPr lang="en-US" b="1" dirty="0" smtClean="0">
                <a:solidFill>
                  <a:schemeClr val="accent6"/>
                </a:solidFill>
                <a:latin typeface="Corbel" panose="020B0503020204020204" pitchFamily="34" charset="0"/>
              </a:rPr>
              <a:t>occasionally</a:t>
            </a:r>
          </a:p>
          <a:p>
            <a:pPr marL="342900" indent="-342900">
              <a:buFont typeface="Arial" panose="020B0604020202020204" pitchFamily="34" charset="0"/>
              <a:buChar char="•"/>
            </a:pPr>
            <a:r>
              <a:rPr lang="en-US" dirty="0" smtClean="0">
                <a:solidFill>
                  <a:schemeClr val="tx2"/>
                </a:solidFill>
                <a:latin typeface="Corbel" panose="020B0503020204020204" pitchFamily="34" charset="0"/>
              </a:rPr>
              <a:t>About </a:t>
            </a:r>
            <a:r>
              <a:rPr lang="en-US" b="1" dirty="0" smtClean="0">
                <a:solidFill>
                  <a:schemeClr val="tx2"/>
                </a:solidFill>
                <a:latin typeface="Corbel" panose="020B0503020204020204" pitchFamily="34" charset="0"/>
              </a:rPr>
              <a:t>8.5%</a:t>
            </a:r>
            <a:r>
              <a:rPr lang="en-US" dirty="0" smtClean="0">
                <a:solidFill>
                  <a:schemeClr val="tx2"/>
                </a:solidFill>
                <a:latin typeface="Corbel" panose="020B0503020204020204" pitchFamily="34" charset="0"/>
              </a:rPr>
              <a:t> </a:t>
            </a:r>
            <a:r>
              <a:rPr lang="en-US" b="1" dirty="0" smtClean="0">
                <a:solidFill>
                  <a:schemeClr val="bg1">
                    <a:lumMod val="50000"/>
                  </a:schemeClr>
                </a:solidFill>
                <a:latin typeface="Corbel" panose="020B0503020204020204" pitchFamily="34" charset="0"/>
              </a:rPr>
              <a:t>rarely</a:t>
            </a:r>
            <a:r>
              <a:rPr lang="en-US" dirty="0" smtClean="0">
                <a:solidFill>
                  <a:schemeClr val="tx2"/>
                </a:solidFill>
                <a:latin typeface="Corbel" panose="020B0503020204020204" pitchFamily="34" charset="0"/>
              </a:rPr>
              <a:t> shop in Pelham</a:t>
            </a:r>
            <a:endParaRPr lang="en-US" sz="2200" dirty="0">
              <a:solidFill>
                <a:srgbClr val="E68900"/>
              </a:solidFill>
            </a:endParaRPr>
          </a:p>
        </p:txBody>
      </p:sp>
      <p:sp>
        <p:nvSpPr>
          <p:cNvPr id="7" name="Title 1"/>
          <p:cNvSpPr txBox="1">
            <a:spLocks/>
          </p:cNvSpPr>
          <p:nvPr/>
        </p:nvSpPr>
        <p:spPr>
          <a:xfrm>
            <a:off x="504825" y="2104867"/>
            <a:ext cx="7772400" cy="3845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00" b="1" dirty="0" smtClean="0">
                <a:latin typeface="Corbel" panose="020B0503020204020204" pitchFamily="34" charset="0"/>
              </a:rPr>
              <a:t>Q:  Which of the following best describes how frequently you patronize stores in Pelham?</a:t>
            </a:r>
            <a:endParaRPr lang="en-US" sz="900" b="1" dirty="0">
              <a:latin typeface="Corbel" panose="020B0503020204020204" pitchFamily="34" charset="0"/>
            </a:endParaRPr>
          </a:p>
        </p:txBody>
      </p:sp>
      <p:pic>
        <p:nvPicPr>
          <p:cNvPr id="8" name="Picture 7" descr="chart8913902320.png"/>
          <p:cNvPicPr>
            <a:picLocks noChangeAspect="1"/>
          </p:cNvPicPr>
          <p:nvPr/>
        </p:nvPicPr>
        <p:blipFill>
          <a:blip r:embed="rId3" cstate="print"/>
          <a:stretch>
            <a:fillRect/>
          </a:stretch>
        </p:blipFill>
        <p:spPr>
          <a:xfrm>
            <a:off x="1457325" y="2434779"/>
            <a:ext cx="5867400" cy="2469445"/>
          </a:xfrm>
          <a:prstGeom prst="rect">
            <a:avLst/>
          </a:prstGeom>
        </p:spPr>
      </p:pic>
    </p:spTree>
    <p:extLst>
      <p:ext uri="{BB962C8B-B14F-4D97-AF65-F5344CB8AC3E}">
        <p14:creationId xmlns:p14="http://schemas.microsoft.com/office/powerpoint/2010/main" val="3466403831"/>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6"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11</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Retail statistics</a:t>
            </a:r>
            <a:endParaRPr lang="en-US" sz="2800"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9083" y="895350"/>
            <a:ext cx="3289918" cy="3600986"/>
          </a:xfrm>
          <a:prstGeom prst="rect">
            <a:avLst/>
          </a:prstGeom>
        </p:spPr>
        <p:txBody>
          <a:bodyPr wrap="square">
            <a:spAutoFit/>
          </a:bodyPr>
          <a:lstStyle/>
          <a:p>
            <a:pPr marL="342900" indent="-342900">
              <a:spcAft>
                <a:spcPts val="1200"/>
              </a:spcAft>
              <a:buClr>
                <a:schemeClr val="tx2">
                  <a:lumMod val="75000"/>
                </a:schemeClr>
              </a:buClr>
              <a:buFont typeface="Arial" panose="020B0604020202020204" pitchFamily="34" charset="0"/>
              <a:buChar char="•"/>
            </a:pPr>
            <a:r>
              <a:rPr lang="en-US" sz="1600" dirty="0" smtClean="0">
                <a:solidFill>
                  <a:schemeClr val="tx2">
                    <a:lumMod val="75000"/>
                  </a:schemeClr>
                </a:solidFill>
                <a:latin typeface="Corbel" panose="020B0503020204020204" pitchFamily="34" charset="0"/>
              </a:rPr>
              <a:t>When ranking 1 (most) though 5 (least), </a:t>
            </a:r>
            <a:r>
              <a:rPr lang="en-US" sz="1600" b="1" dirty="0" smtClean="0">
                <a:solidFill>
                  <a:srgbClr val="FF0000"/>
                </a:solidFill>
                <a:latin typeface="Corbel" panose="020B0503020204020204" pitchFamily="34" charset="0"/>
              </a:rPr>
              <a:t>customer service</a:t>
            </a:r>
            <a:r>
              <a:rPr lang="en-US" sz="1600" dirty="0" smtClean="0">
                <a:solidFill>
                  <a:schemeClr val="tx2"/>
                </a:solidFill>
                <a:latin typeface="Corbel" panose="020B0503020204020204" pitchFamily="34" charset="0"/>
              </a:rPr>
              <a:t> </a:t>
            </a:r>
            <a:r>
              <a:rPr lang="en-US" sz="1600" dirty="0" smtClean="0">
                <a:solidFill>
                  <a:schemeClr val="tx2">
                    <a:lumMod val="75000"/>
                  </a:schemeClr>
                </a:solidFill>
                <a:latin typeface="Corbel" panose="020B0503020204020204" pitchFamily="34" charset="0"/>
              </a:rPr>
              <a:t>was ranked as the most important attribute by nearly 30% of participants</a:t>
            </a:r>
          </a:p>
          <a:p>
            <a:pPr marL="342900" indent="-342900">
              <a:spcAft>
                <a:spcPts val="1200"/>
              </a:spcAft>
              <a:buClr>
                <a:schemeClr val="tx2">
                  <a:lumMod val="75000"/>
                </a:schemeClr>
              </a:buClr>
              <a:buFont typeface="Arial" panose="020B0604020202020204" pitchFamily="34" charset="0"/>
              <a:buChar char="•"/>
            </a:pPr>
            <a:r>
              <a:rPr lang="en-US" sz="1600" dirty="0" smtClean="0">
                <a:solidFill>
                  <a:schemeClr val="tx2">
                    <a:lumMod val="75000"/>
                  </a:schemeClr>
                </a:solidFill>
                <a:latin typeface="Corbel" panose="020B0503020204020204" pitchFamily="34" charset="0"/>
              </a:rPr>
              <a:t>Most participants ranked </a:t>
            </a:r>
            <a:r>
              <a:rPr lang="en-US" sz="1600" b="1" dirty="0" smtClean="0">
                <a:latin typeface="Corbel" panose="020B0503020204020204" pitchFamily="34" charset="0"/>
              </a:rPr>
              <a:t>price </a:t>
            </a:r>
            <a:r>
              <a:rPr lang="en-US" sz="1600" dirty="0" smtClean="0">
                <a:solidFill>
                  <a:schemeClr val="tx2">
                    <a:lumMod val="75000"/>
                  </a:schemeClr>
                </a:solidFill>
                <a:latin typeface="Corbel" panose="020B0503020204020204" pitchFamily="34" charset="0"/>
              </a:rPr>
              <a:t>or</a:t>
            </a:r>
            <a:r>
              <a:rPr lang="en-US" sz="1600" b="1" dirty="0" smtClean="0">
                <a:solidFill>
                  <a:schemeClr val="accent1">
                    <a:lumMod val="50000"/>
                  </a:schemeClr>
                </a:solidFill>
                <a:latin typeface="Corbel" panose="020B0503020204020204" pitchFamily="34" charset="0"/>
              </a:rPr>
              <a:t> </a:t>
            </a:r>
            <a:r>
              <a:rPr lang="en-US" sz="1600" b="1" dirty="0" smtClean="0">
                <a:solidFill>
                  <a:srgbClr val="FF9900"/>
                </a:solidFill>
                <a:latin typeface="Corbel" panose="020B0503020204020204" pitchFamily="34" charset="0"/>
              </a:rPr>
              <a:t>atmosphere</a:t>
            </a:r>
            <a:r>
              <a:rPr lang="en-US" sz="1600" b="1" dirty="0" smtClean="0">
                <a:solidFill>
                  <a:schemeClr val="accent1">
                    <a:lumMod val="50000"/>
                  </a:schemeClr>
                </a:solidFill>
                <a:latin typeface="Corbel" panose="020B0503020204020204" pitchFamily="34" charset="0"/>
              </a:rPr>
              <a:t> </a:t>
            </a:r>
            <a:r>
              <a:rPr lang="en-US" sz="1600" dirty="0" smtClean="0">
                <a:solidFill>
                  <a:schemeClr val="tx2">
                    <a:lumMod val="75000"/>
                  </a:schemeClr>
                </a:solidFill>
                <a:latin typeface="Corbel" panose="020B0503020204020204" pitchFamily="34" charset="0"/>
              </a:rPr>
              <a:t>as the second most important factor</a:t>
            </a:r>
          </a:p>
          <a:p>
            <a:pPr marL="342900" indent="-342900">
              <a:spcAft>
                <a:spcPts val="1200"/>
              </a:spcAft>
              <a:buClr>
                <a:schemeClr val="tx2">
                  <a:lumMod val="75000"/>
                </a:schemeClr>
              </a:buClr>
              <a:buFont typeface="Arial" panose="020B0604020202020204" pitchFamily="34" charset="0"/>
              <a:buChar char="•"/>
            </a:pPr>
            <a:r>
              <a:rPr lang="en-US" sz="1600" b="1" dirty="0" smtClean="0">
                <a:solidFill>
                  <a:schemeClr val="bg1">
                    <a:lumMod val="50000"/>
                  </a:schemeClr>
                </a:solidFill>
                <a:latin typeface="Corbel" panose="020B0503020204020204" pitchFamily="34" charset="0"/>
              </a:rPr>
              <a:t>Hours</a:t>
            </a:r>
            <a:r>
              <a:rPr lang="en-US" sz="1600" b="1" dirty="0" smtClean="0">
                <a:solidFill>
                  <a:schemeClr val="accent5">
                    <a:lumMod val="50000"/>
                  </a:schemeClr>
                </a:solidFill>
                <a:latin typeface="Corbel" panose="020B0503020204020204" pitchFamily="34" charset="0"/>
              </a:rPr>
              <a:t> </a:t>
            </a:r>
            <a:r>
              <a:rPr lang="en-US" sz="1600" dirty="0" smtClean="0">
                <a:solidFill>
                  <a:schemeClr val="tx2">
                    <a:lumMod val="75000"/>
                  </a:schemeClr>
                </a:solidFill>
                <a:latin typeface="Corbel" panose="020B0503020204020204" pitchFamily="34" charset="0"/>
              </a:rPr>
              <a:t>and</a:t>
            </a:r>
            <a:r>
              <a:rPr lang="en-US" sz="1600" b="1" dirty="0" smtClean="0">
                <a:solidFill>
                  <a:schemeClr val="accent5">
                    <a:lumMod val="50000"/>
                  </a:schemeClr>
                </a:solidFill>
                <a:latin typeface="Corbel" panose="020B0503020204020204" pitchFamily="34" charset="0"/>
              </a:rPr>
              <a:t> parking </a:t>
            </a:r>
            <a:r>
              <a:rPr lang="en-US" sz="1600" dirty="0" smtClean="0">
                <a:solidFill>
                  <a:schemeClr val="tx2">
                    <a:lumMod val="75000"/>
                  </a:schemeClr>
                </a:solidFill>
                <a:latin typeface="Corbel" panose="020B0503020204020204" pitchFamily="34" charset="0"/>
              </a:rPr>
              <a:t>were </a:t>
            </a:r>
            <a:r>
              <a:rPr lang="en-US" sz="1600" dirty="0">
                <a:solidFill>
                  <a:schemeClr val="tx2">
                    <a:lumMod val="75000"/>
                  </a:schemeClr>
                </a:solidFill>
                <a:latin typeface="Corbel" panose="020B0503020204020204" pitchFamily="34" charset="0"/>
              </a:rPr>
              <a:t>the least important attributes for </a:t>
            </a:r>
            <a:r>
              <a:rPr lang="en-US" sz="1600" dirty="0" smtClean="0">
                <a:solidFill>
                  <a:schemeClr val="tx2">
                    <a:lumMod val="75000"/>
                  </a:schemeClr>
                </a:solidFill>
                <a:latin typeface="Corbel" panose="020B0503020204020204" pitchFamily="34" charset="0"/>
              </a:rPr>
              <a:t>most </a:t>
            </a:r>
            <a:r>
              <a:rPr lang="en-US" sz="1600" dirty="0" smtClean="0">
                <a:solidFill>
                  <a:schemeClr val="tx2">
                    <a:lumMod val="75000"/>
                  </a:schemeClr>
                </a:solidFill>
                <a:latin typeface="Corbel" panose="020B0503020204020204" pitchFamily="34" charset="0"/>
              </a:rPr>
              <a:t>participants, </a:t>
            </a:r>
            <a:r>
              <a:rPr lang="en-US" sz="1600" dirty="0" smtClean="0">
                <a:solidFill>
                  <a:schemeClr val="tx2">
                    <a:lumMod val="75000"/>
                  </a:schemeClr>
                </a:solidFill>
                <a:latin typeface="Corbel" panose="020B0503020204020204" pitchFamily="34" charset="0"/>
              </a:rPr>
              <a:t>but </a:t>
            </a:r>
            <a:r>
              <a:rPr lang="en-US" sz="1600" dirty="0" smtClean="0">
                <a:solidFill>
                  <a:schemeClr val="tx2">
                    <a:lumMod val="75000"/>
                  </a:schemeClr>
                </a:solidFill>
                <a:latin typeface="Corbel" panose="020B0503020204020204" pitchFamily="34" charset="0"/>
              </a:rPr>
              <a:t>were mentioned </a:t>
            </a:r>
            <a:r>
              <a:rPr lang="en-US" sz="1600" dirty="0" smtClean="0">
                <a:solidFill>
                  <a:schemeClr val="tx2">
                    <a:lumMod val="75000"/>
                  </a:schemeClr>
                </a:solidFill>
                <a:latin typeface="Corbel" panose="020B0503020204020204" pitchFamily="34" charset="0"/>
              </a:rPr>
              <a:t>frequently in </a:t>
            </a:r>
            <a:r>
              <a:rPr lang="en-US" sz="1600" dirty="0" smtClean="0">
                <a:solidFill>
                  <a:schemeClr val="tx2">
                    <a:lumMod val="75000"/>
                  </a:schemeClr>
                </a:solidFill>
                <a:latin typeface="Corbel" panose="020B0503020204020204" pitchFamily="34" charset="0"/>
              </a:rPr>
              <a:t>comments nonetheless</a:t>
            </a:r>
            <a:endParaRPr lang="en-US" sz="2000" dirty="0">
              <a:solidFill>
                <a:schemeClr val="tx2">
                  <a:lumMod val="75000"/>
                </a:schemeClr>
              </a:solidFill>
            </a:endParaRPr>
          </a:p>
        </p:txBody>
      </p:sp>
      <p:sp>
        <p:nvSpPr>
          <p:cNvPr id="9" name="Title 1"/>
          <p:cNvSpPr>
            <a:spLocks noGrp="1"/>
          </p:cNvSpPr>
          <p:nvPr/>
        </p:nvSpPr>
        <p:spPr>
          <a:xfrm>
            <a:off x="3556986" y="1113678"/>
            <a:ext cx="4969698"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sz="900" dirty="0" smtClean="0">
                <a:latin typeface="Corbel" panose="020B0503020204020204" pitchFamily="34" charset="0"/>
              </a:rPr>
              <a:t>Q: </a:t>
            </a:r>
            <a:r>
              <a:rPr sz="900" dirty="0">
                <a:latin typeface="Corbel" panose="020B0503020204020204" pitchFamily="34" charset="0"/>
              </a:rPr>
              <a:t>Focusing on the </a:t>
            </a:r>
            <a:r>
              <a:rPr lang="en-US" sz="900" dirty="0" smtClean="0">
                <a:latin typeface="Corbel" panose="020B0503020204020204" pitchFamily="34" charset="0"/>
              </a:rPr>
              <a:t>SHOPPI</a:t>
            </a:r>
            <a:r>
              <a:rPr sz="900" dirty="0" smtClean="0">
                <a:latin typeface="Corbel" panose="020B0503020204020204" pitchFamily="34" charset="0"/>
              </a:rPr>
              <a:t>NG</a:t>
            </a:r>
            <a:r>
              <a:rPr sz="900" dirty="0">
                <a:latin typeface="Corbel" panose="020B0503020204020204" pitchFamily="34" charset="0"/>
              </a:rPr>
              <a:t> experience that Pelham provides, rank the following factors from most important to least important on a scale of 1 (most important) to 5 (least important). You may only use each number (1, 2, 3, 4, and 5) once.</a:t>
            </a:r>
          </a:p>
        </p:txBody>
      </p:sp>
      <p:pic>
        <p:nvPicPr>
          <p:cNvPr id="10" name="Picture 9" descr="chart8913935380.png"/>
          <p:cNvPicPr>
            <a:picLocks noChangeAspect="1"/>
          </p:cNvPicPr>
          <p:nvPr/>
        </p:nvPicPr>
        <p:blipFill>
          <a:blip r:embed="rId3"/>
          <a:stretch>
            <a:fillRect/>
          </a:stretch>
        </p:blipFill>
        <p:spPr>
          <a:xfrm>
            <a:off x="3655010" y="1479804"/>
            <a:ext cx="4773649" cy="3174396"/>
          </a:xfrm>
          <a:prstGeom prst="rect">
            <a:avLst/>
          </a:prstGeom>
        </p:spPr>
      </p:pic>
    </p:spTree>
    <p:extLst>
      <p:ext uri="{BB962C8B-B14F-4D97-AF65-F5344CB8AC3E}">
        <p14:creationId xmlns:p14="http://schemas.microsoft.com/office/powerpoint/2010/main" val="4163958129"/>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6324600" y="2447724"/>
            <a:ext cx="2814948" cy="1419425"/>
          </a:xfrm>
          <a:prstGeom prst="cloudCallout">
            <a:avLst>
              <a:gd name="adj1" fmla="val 27595"/>
              <a:gd name="adj2" fmla="val 67241"/>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2">
                    <a:lumMod val="75000"/>
                  </a:schemeClr>
                </a:solidFill>
              </a:rPr>
              <a:t>"I patronize </a:t>
            </a:r>
            <a:r>
              <a:rPr lang="en-US" sz="1200" b="1" i="1" dirty="0">
                <a:solidFill>
                  <a:srgbClr val="FF0000"/>
                </a:solidFill>
              </a:rPr>
              <a:t>stores that look </a:t>
            </a:r>
            <a:r>
              <a:rPr lang="en-US" sz="1200" b="1" i="1" dirty="0" smtClean="0">
                <a:solidFill>
                  <a:srgbClr val="FF0000"/>
                </a:solidFill>
              </a:rPr>
              <a:t>nice…</a:t>
            </a:r>
            <a:r>
              <a:rPr lang="en-US" sz="1200" i="1" dirty="0" smtClean="0">
                <a:solidFill>
                  <a:schemeClr val="tx2">
                    <a:lumMod val="75000"/>
                  </a:schemeClr>
                </a:solidFill>
              </a:rPr>
              <a:t>I </a:t>
            </a:r>
            <a:r>
              <a:rPr lang="en-US" sz="1200" i="1" dirty="0">
                <a:solidFill>
                  <a:schemeClr val="tx2">
                    <a:lumMod val="75000"/>
                  </a:schemeClr>
                </a:solidFill>
              </a:rPr>
              <a:t>want to reward businesses that invest in making Pelham better."</a:t>
            </a:r>
          </a:p>
        </p:txBody>
      </p:sp>
      <p:sp>
        <p:nvSpPr>
          <p:cNvPr id="9" name="Cloud Callout 8"/>
          <p:cNvSpPr/>
          <p:nvPr/>
        </p:nvSpPr>
        <p:spPr>
          <a:xfrm>
            <a:off x="6293084" y="361950"/>
            <a:ext cx="2782320" cy="1295400"/>
          </a:xfrm>
          <a:prstGeom prst="cloudCallout">
            <a:avLst>
              <a:gd name="adj1" fmla="val -56250"/>
              <a:gd name="adj2" fmla="val 39892"/>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2">
                    <a:lumMod val="75000"/>
                  </a:schemeClr>
                </a:solidFill>
              </a:rPr>
              <a:t>“I </a:t>
            </a:r>
            <a:r>
              <a:rPr lang="en-US" sz="1200" i="1" dirty="0">
                <a:solidFill>
                  <a:schemeClr val="tx2">
                    <a:lumMod val="75000"/>
                  </a:schemeClr>
                </a:solidFill>
              </a:rPr>
              <a:t>have never been inside of most shops on Fifth Avenue because they're </a:t>
            </a:r>
            <a:r>
              <a:rPr lang="en-US" sz="1200" b="1" i="1" dirty="0">
                <a:solidFill>
                  <a:srgbClr val="FF0000"/>
                </a:solidFill>
              </a:rPr>
              <a:t>closed when I'm home from work</a:t>
            </a:r>
            <a:r>
              <a:rPr lang="en-US" sz="1200" i="1" dirty="0">
                <a:solidFill>
                  <a:schemeClr val="tx2">
                    <a:lumMod val="75000"/>
                  </a:schemeClr>
                </a:solidFill>
              </a:rPr>
              <a:t>."  </a:t>
            </a:r>
          </a:p>
        </p:txBody>
      </p:sp>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12</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retail feedback</a:t>
            </a:r>
            <a:endParaRPr lang="en-US" sz="2800" dirty="0">
              <a:solidFill>
                <a:schemeClr val="tx2">
                  <a:lumMod val="75000"/>
                </a:schemeClr>
              </a:solidFill>
              <a:latin typeface="Corbel" panose="020B0503020204020204" pitchFamily="34" charset="0"/>
            </a:endParaRPr>
          </a:p>
        </p:txBody>
      </p:sp>
      <p:sp>
        <p:nvSpPr>
          <p:cNvPr id="3" name="TextBox 2"/>
          <p:cNvSpPr txBox="1"/>
          <p:nvPr/>
        </p:nvSpPr>
        <p:spPr>
          <a:xfrm>
            <a:off x="152401" y="895350"/>
            <a:ext cx="4685279" cy="3600986"/>
          </a:xfrm>
          <a:prstGeom prst="rect">
            <a:avLst/>
          </a:prstGeom>
          <a:noFill/>
        </p:spPr>
        <p:txBody>
          <a:bodyPr wrap="square" rtlCol="0">
            <a:spAutoFit/>
          </a:bodyPr>
          <a:lstStyle/>
          <a:p>
            <a:r>
              <a:rPr lang="en-US" b="1" dirty="0" smtClean="0">
                <a:solidFill>
                  <a:schemeClr val="tx2">
                    <a:lumMod val="75000"/>
                  </a:schemeClr>
                </a:solidFill>
                <a:latin typeface="Corbel" panose="020B0503020204020204" pitchFamily="34" charset="0"/>
              </a:rPr>
              <a:t>What they love:</a:t>
            </a:r>
          </a:p>
          <a:p>
            <a:pPr marL="285750" indent="-285750">
              <a:buClr>
                <a:schemeClr val="tx2">
                  <a:lumMod val="75000"/>
                </a:schemeClr>
              </a:buClr>
              <a:buFont typeface="Arial" panose="020B0604020202020204" pitchFamily="34" charset="0"/>
              <a:buChar char="•"/>
            </a:pPr>
            <a:r>
              <a:rPr lang="en-US" b="1" dirty="0" smtClean="0">
                <a:solidFill>
                  <a:srgbClr val="FF9900"/>
                </a:solidFill>
                <a:latin typeface="Corbel" panose="020B0503020204020204" pitchFamily="34" charset="0"/>
              </a:rPr>
              <a:t>Grocery</a:t>
            </a:r>
            <a:r>
              <a:rPr lang="en-US" dirty="0" smtClean="0">
                <a:solidFill>
                  <a:srgbClr val="E68900"/>
                </a:solidFill>
                <a:latin typeface="Corbel" panose="020B0503020204020204" pitchFamily="34" charset="0"/>
              </a:rPr>
              <a:t> </a:t>
            </a:r>
            <a:r>
              <a:rPr lang="en-US" dirty="0" smtClean="0">
                <a:solidFill>
                  <a:schemeClr val="tx2">
                    <a:lumMod val="75000"/>
                  </a:schemeClr>
                </a:solidFill>
                <a:latin typeface="Corbel" panose="020B0503020204020204" pitchFamily="34" charset="0"/>
              </a:rPr>
              <a:t>shopping experience in Pelham</a:t>
            </a:r>
          </a:p>
          <a:p>
            <a:pPr marL="285750" indent="-285750">
              <a:buFont typeface="Arial" panose="020B0604020202020204" pitchFamily="34" charset="0"/>
              <a:buChar char="•"/>
            </a:pPr>
            <a:r>
              <a:rPr lang="en-US" dirty="0" smtClean="0">
                <a:solidFill>
                  <a:schemeClr val="tx2">
                    <a:lumMod val="75000"/>
                  </a:schemeClr>
                </a:solidFill>
                <a:latin typeface="Corbel" panose="020B0503020204020204" pitchFamily="34" charset="0"/>
              </a:rPr>
              <a:t>Good </a:t>
            </a:r>
            <a:r>
              <a:rPr lang="en-US" b="1" dirty="0" smtClean="0">
                <a:solidFill>
                  <a:srgbClr val="FF9900"/>
                </a:solidFill>
                <a:latin typeface="Corbel" panose="020B0503020204020204" pitchFamily="34" charset="0"/>
              </a:rPr>
              <a:t>customer service</a:t>
            </a:r>
          </a:p>
          <a:p>
            <a:pPr marL="285750" indent="-285750">
              <a:buFont typeface="Arial" panose="020B0604020202020204" pitchFamily="34" charset="0"/>
              <a:buChar char="•"/>
            </a:pPr>
            <a:r>
              <a:rPr lang="en-US" dirty="0" smtClean="0">
                <a:solidFill>
                  <a:schemeClr val="tx2">
                    <a:lumMod val="75000"/>
                  </a:schemeClr>
                </a:solidFill>
                <a:latin typeface="Corbel" panose="020B0503020204020204" pitchFamily="34" charset="0"/>
              </a:rPr>
              <a:t>The </a:t>
            </a:r>
            <a:r>
              <a:rPr lang="en-US" b="1" dirty="0" smtClean="0">
                <a:solidFill>
                  <a:srgbClr val="FF9900"/>
                </a:solidFill>
                <a:latin typeface="Corbel" panose="020B0503020204020204" pitchFamily="34" charset="0"/>
              </a:rPr>
              <a:t>diversity</a:t>
            </a:r>
            <a:r>
              <a:rPr lang="en-US" b="1" dirty="0" smtClean="0">
                <a:solidFill>
                  <a:schemeClr val="tx2"/>
                </a:solidFill>
                <a:latin typeface="Corbel" panose="020B0503020204020204" pitchFamily="34" charset="0"/>
              </a:rPr>
              <a:t> </a:t>
            </a:r>
            <a:r>
              <a:rPr lang="en-US" dirty="0" smtClean="0">
                <a:solidFill>
                  <a:schemeClr val="tx2">
                    <a:lumMod val="75000"/>
                  </a:schemeClr>
                </a:solidFill>
                <a:latin typeface="Corbel" panose="020B0503020204020204" pitchFamily="34" charset="0"/>
              </a:rPr>
              <a:t>of shops and want more</a:t>
            </a:r>
          </a:p>
          <a:p>
            <a:pPr marL="285750" indent="-285750">
              <a:buFont typeface="Arial" panose="020B0604020202020204" pitchFamily="34" charset="0"/>
              <a:buChar char="•"/>
            </a:pPr>
            <a:r>
              <a:rPr lang="en-US" dirty="0" smtClean="0">
                <a:solidFill>
                  <a:schemeClr val="tx2">
                    <a:lumMod val="75000"/>
                  </a:schemeClr>
                </a:solidFill>
                <a:latin typeface="Corbel" panose="020B0503020204020204" pitchFamily="34" charset="0"/>
              </a:rPr>
              <a:t>The shops that feel </a:t>
            </a:r>
            <a:r>
              <a:rPr lang="en-US" b="1" dirty="0" smtClean="0">
                <a:solidFill>
                  <a:srgbClr val="FF9900"/>
                </a:solidFill>
                <a:latin typeface="Corbel" panose="020B0503020204020204" pitchFamily="34" charset="0"/>
              </a:rPr>
              <a:t>bright</a:t>
            </a:r>
            <a:r>
              <a:rPr lang="en-US" dirty="0" smtClean="0">
                <a:solidFill>
                  <a:srgbClr val="E68900"/>
                </a:solidFill>
                <a:latin typeface="Corbel" panose="020B0503020204020204" pitchFamily="34" charset="0"/>
              </a:rPr>
              <a:t> </a:t>
            </a:r>
            <a:r>
              <a:rPr lang="en-US" dirty="0" smtClean="0">
                <a:solidFill>
                  <a:schemeClr val="tx2">
                    <a:lumMod val="75000"/>
                  </a:schemeClr>
                </a:solidFill>
                <a:latin typeface="Corbel" panose="020B0503020204020204" pitchFamily="34" charset="0"/>
              </a:rPr>
              <a:t>and</a:t>
            </a:r>
            <a:r>
              <a:rPr lang="en-US" dirty="0" smtClean="0">
                <a:solidFill>
                  <a:srgbClr val="E68900"/>
                </a:solidFill>
                <a:latin typeface="Corbel" panose="020B0503020204020204" pitchFamily="34" charset="0"/>
              </a:rPr>
              <a:t> </a:t>
            </a:r>
            <a:r>
              <a:rPr lang="en-US" b="1" dirty="0" smtClean="0">
                <a:solidFill>
                  <a:srgbClr val="FF9900"/>
                </a:solidFill>
                <a:latin typeface="Corbel" panose="020B0503020204020204" pitchFamily="34" charset="0"/>
              </a:rPr>
              <a:t>modern</a:t>
            </a:r>
          </a:p>
          <a:p>
            <a:endParaRPr lang="en-US" dirty="0">
              <a:solidFill>
                <a:schemeClr val="tx2"/>
              </a:solidFill>
              <a:latin typeface="Corbel" panose="020B0503020204020204" pitchFamily="34" charset="0"/>
            </a:endParaRPr>
          </a:p>
          <a:p>
            <a:r>
              <a:rPr lang="en-US" b="1" dirty="0">
                <a:solidFill>
                  <a:schemeClr val="tx2">
                    <a:lumMod val="75000"/>
                  </a:schemeClr>
                </a:solidFill>
                <a:latin typeface="Corbel" panose="020B0503020204020204" pitchFamily="34" charset="0"/>
              </a:rPr>
              <a:t>What they think needs improvement:</a:t>
            </a:r>
          </a:p>
          <a:p>
            <a:pPr marL="285750" indent="-285750" fontAlgn="t">
              <a:buFont typeface="Arial" panose="020B0604020202020204" pitchFamily="34" charset="0"/>
              <a:buChar char="•"/>
            </a:pPr>
            <a:r>
              <a:rPr lang="en-US" dirty="0" smtClean="0">
                <a:solidFill>
                  <a:schemeClr val="tx2">
                    <a:lumMod val="75000"/>
                  </a:schemeClr>
                </a:solidFill>
              </a:rPr>
              <a:t>Greater </a:t>
            </a:r>
            <a:r>
              <a:rPr lang="en-US" b="1" dirty="0">
                <a:solidFill>
                  <a:srgbClr val="FF9900"/>
                </a:solidFill>
              </a:rPr>
              <a:t>selection</a:t>
            </a:r>
            <a:r>
              <a:rPr lang="en-US" b="1" dirty="0">
                <a:solidFill>
                  <a:schemeClr val="tx2"/>
                </a:solidFill>
              </a:rPr>
              <a:t> </a:t>
            </a:r>
            <a:r>
              <a:rPr lang="en-US" dirty="0">
                <a:solidFill>
                  <a:schemeClr val="tx2">
                    <a:lumMod val="75000"/>
                  </a:schemeClr>
                </a:solidFill>
              </a:rPr>
              <a:t>of products that </a:t>
            </a:r>
            <a:r>
              <a:rPr lang="en-US" dirty="0" smtClean="0">
                <a:solidFill>
                  <a:schemeClr val="tx2">
                    <a:lumMod val="75000"/>
                  </a:schemeClr>
                </a:solidFill>
              </a:rPr>
              <a:t>meet </a:t>
            </a:r>
            <a:r>
              <a:rPr lang="en-US" dirty="0">
                <a:solidFill>
                  <a:schemeClr val="tx2">
                    <a:lumMod val="75000"/>
                  </a:schemeClr>
                </a:solidFill>
              </a:rPr>
              <a:t>their needs</a:t>
            </a:r>
          </a:p>
          <a:p>
            <a:pPr marL="285750" indent="-285750" fontAlgn="t">
              <a:buFont typeface="Arial" panose="020B0604020202020204" pitchFamily="34" charset="0"/>
              <a:buChar char="•"/>
            </a:pPr>
            <a:r>
              <a:rPr lang="en-US" dirty="0" smtClean="0">
                <a:solidFill>
                  <a:schemeClr val="tx2">
                    <a:lumMod val="75000"/>
                  </a:schemeClr>
                </a:solidFill>
              </a:rPr>
              <a:t>Longer </a:t>
            </a:r>
            <a:r>
              <a:rPr lang="en-US" b="1" dirty="0" smtClean="0">
                <a:solidFill>
                  <a:srgbClr val="FF9900"/>
                </a:solidFill>
              </a:rPr>
              <a:t>hours</a:t>
            </a:r>
            <a:r>
              <a:rPr lang="en-US" b="1" dirty="0" smtClean="0">
                <a:solidFill>
                  <a:schemeClr val="tx2"/>
                </a:solidFill>
              </a:rPr>
              <a:t> </a:t>
            </a:r>
            <a:r>
              <a:rPr lang="en-US" dirty="0" smtClean="0">
                <a:solidFill>
                  <a:schemeClr val="tx2">
                    <a:lumMod val="75000"/>
                  </a:schemeClr>
                </a:solidFill>
              </a:rPr>
              <a:t>especially for city commuters</a:t>
            </a:r>
          </a:p>
          <a:p>
            <a:pPr marL="285750" indent="-285750" fontAlgn="t">
              <a:buFont typeface="Arial" panose="020B0604020202020204" pitchFamily="34" charset="0"/>
              <a:buChar char="•"/>
            </a:pPr>
            <a:r>
              <a:rPr lang="en-US" dirty="0" smtClean="0">
                <a:solidFill>
                  <a:schemeClr val="tx2">
                    <a:lumMod val="75000"/>
                  </a:schemeClr>
                </a:solidFill>
              </a:rPr>
              <a:t>More/cheaper</a:t>
            </a:r>
            <a:r>
              <a:rPr lang="en-US" b="1" dirty="0" smtClean="0">
                <a:solidFill>
                  <a:srgbClr val="FF9900"/>
                </a:solidFill>
              </a:rPr>
              <a:t> </a:t>
            </a:r>
            <a:r>
              <a:rPr lang="en-US" b="1" dirty="0">
                <a:solidFill>
                  <a:srgbClr val="FF9900"/>
                </a:solidFill>
              </a:rPr>
              <a:t>parking</a:t>
            </a:r>
            <a:r>
              <a:rPr lang="en-US" dirty="0">
                <a:solidFill>
                  <a:srgbClr val="FF9900"/>
                </a:solidFill>
              </a:rPr>
              <a:t> </a:t>
            </a:r>
            <a:r>
              <a:rPr lang="en-US" dirty="0">
                <a:solidFill>
                  <a:schemeClr val="tx2">
                    <a:lumMod val="75000"/>
                  </a:schemeClr>
                </a:solidFill>
              </a:rPr>
              <a:t>options and </a:t>
            </a:r>
            <a:r>
              <a:rPr lang="en-US" dirty="0" smtClean="0">
                <a:solidFill>
                  <a:schemeClr val="tx2">
                    <a:lumMod val="75000"/>
                  </a:schemeClr>
                </a:solidFill>
              </a:rPr>
              <a:t>less aggressive </a:t>
            </a:r>
            <a:r>
              <a:rPr lang="en-US" b="1" dirty="0" smtClean="0">
                <a:solidFill>
                  <a:srgbClr val="FF9900"/>
                </a:solidFill>
              </a:rPr>
              <a:t>ticketing</a:t>
            </a:r>
            <a:r>
              <a:rPr lang="en-US" dirty="0" smtClean="0">
                <a:solidFill>
                  <a:srgbClr val="E68900"/>
                </a:solidFill>
              </a:rPr>
              <a:t> </a:t>
            </a:r>
          </a:p>
          <a:p>
            <a:pPr fontAlgn="t"/>
            <a:r>
              <a:rPr lang="en-US" sz="1200" dirty="0">
                <a:solidFill>
                  <a:schemeClr val="tx2"/>
                </a:solidFill>
              </a:rPr>
              <a:t>	</a:t>
            </a:r>
            <a:r>
              <a:rPr lang="en-US" sz="1100" dirty="0" smtClean="0">
                <a:solidFill>
                  <a:schemeClr val="tx2"/>
                </a:solidFill>
                <a:latin typeface="Corbel" panose="020B0503020204020204" pitchFamily="34" charset="0"/>
              </a:rPr>
              <a:t>	</a:t>
            </a: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Cloud Callout 11"/>
          <p:cNvSpPr/>
          <p:nvPr/>
        </p:nvSpPr>
        <p:spPr>
          <a:xfrm>
            <a:off x="4685280" y="1504949"/>
            <a:ext cx="2782320" cy="1295400"/>
          </a:xfrm>
          <a:prstGeom prst="cloudCallout">
            <a:avLst>
              <a:gd name="adj1" fmla="val -56250"/>
              <a:gd name="adj2" fmla="val 39892"/>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2">
                    <a:lumMod val="75000"/>
                  </a:schemeClr>
                </a:solidFill>
              </a:rPr>
              <a:t>"Love supporting the local shops. Love the diversity of shops in the Village and </a:t>
            </a:r>
            <a:r>
              <a:rPr lang="en-US" sz="1200" b="1" i="1" dirty="0">
                <a:solidFill>
                  <a:srgbClr val="FF0000"/>
                </a:solidFill>
              </a:rPr>
              <a:t>hoping for more</a:t>
            </a:r>
            <a:r>
              <a:rPr lang="en-US" sz="1200" i="1" dirty="0">
                <a:solidFill>
                  <a:schemeClr val="tx2">
                    <a:lumMod val="75000"/>
                  </a:schemeClr>
                </a:solidFill>
              </a:rPr>
              <a:t> to come</a:t>
            </a:r>
            <a:r>
              <a:rPr lang="en-US" sz="1200" i="1" dirty="0" smtClean="0">
                <a:solidFill>
                  <a:schemeClr val="tx2">
                    <a:lumMod val="75000"/>
                  </a:schemeClr>
                </a:solidFill>
              </a:rPr>
              <a:t>."</a:t>
            </a:r>
            <a:r>
              <a:rPr lang="en-US" sz="1200" i="1" dirty="0">
                <a:solidFill>
                  <a:schemeClr val="tx2">
                    <a:lumMod val="75000"/>
                  </a:schemeClr>
                </a:solidFill>
              </a:rPr>
              <a:t>  </a:t>
            </a:r>
          </a:p>
        </p:txBody>
      </p:sp>
      <p:sp>
        <p:nvSpPr>
          <p:cNvPr id="13" name="Cloud Callout 12"/>
          <p:cNvSpPr/>
          <p:nvPr/>
        </p:nvSpPr>
        <p:spPr>
          <a:xfrm>
            <a:off x="4837680" y="3502533"/>
            <a:ext cx="2782320" cy="1567434"/>
          </a:xfrm>
          <a:prstGeom prst="cloudCallout">
            <a:avLst>
              <a:gd name="adj1" fmla="val -56250"/>
              <a:gd name="adj2" fmla="val 39892"/>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2">
                    <a:lumMod val="75000"/>
                  </a:schemeClr>
                </a:solidFill>
              </a:rPr>
              <a:t>"Wish more stores were </a:t>
            </a:r>
            <a:r>
              <a:rPr lang="en-US" sz="1200" b="1" i="1" dirty="0">
                <a:solidFill>
                  <a:srgbClr val="FF0000"/>
                </a:solidFill>
              </a:rPr>
              <a:t>open on Sunday</a:t>
            </a:r>
            <a:r>
              <a:rPr lang="en-US" sz="1200" i="1" dirty="0">
                <a:solidFill>
                  <a:schemeClr val="tx2">
                    <a:lumMod val="75000"/>
                  </a:schemeClr>
                </a:solidFill>
              </a:rPr>
              <a:t>! I was recently trying to buy a gift and went to 4 local Pelham stores before I gave up.”</a:t>
            </a:r>
          </a:p>
        </p:txBody>
      </p:sp>
    </p:spTree>
    <p:extLst>
      <p:ext uri="{BB962C8B-B14F-4D97-AF65-F5344CB8AC3E}">
        <p14:creationId xmlns:p14="http://schemas.microsoft.com/office/powerpoint/2010/main" val="442886823"/>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1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6" grpId="0"/>
      <p:bldP spid="3"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80652" y="2266950"/>
            <a:ext cx="2814948" cy="1190825"/>
          </a:xfrm>
          <a:prstGeom prst="cloudCallout">
            <a:avLst>
              <a:gd name="adj1" fmla="val -39910"/>
              <a:gd name="adj2" fmla="val 73278"/>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tx2">
                    <a:lumMod val="75000"/>
                  </a:schemeClr>
                </a:solidFill>
              </a:rPr>
              <a:t>"Pelham retail competes with Manhattan, and young spenders have </a:t>
            </a:r>
            <a:r>
              <a:rPr lang="en-US" sz="1100" b="1" i="1" dirty="0">
                <a:solidFill>
                  <a:srgbClr val="FF0000"/>
                </a:solidFill>
              </a:rPr>
              <a:t>Manhattan fashion </a:t>
            </a:r>
            <a:r>
              <a:rPr lang="en-US" sz="1100" b="1" i="1" dirty="0" smtClean="0">
                <a:solidFill>
                  <a:srgbClr val="FF0000"/>
                </a:solidFill>
              </a:rPr>
              <a:t>tastes.</a:t>
            </a:r>
            <a:r>
              <a:rPr lang="en-US" sz="1100" i="1" dirty="0" smtClean="0">
                <a:solidFill>
                  <a:schemeClr val="tx1"/>
                </a:solidFill>
              </a:rPr>
              <a:t>"</a:t>
            </a:r>
            <a:endParaRPr lang="en-US" sz="1100" i="1" dirty="0">
              <a:solidFill>
                <a:schemeClr val="tx1"/>
              </a:solidFill>
            </a:endParaRPr>
          </a:p>
        </p:txBody>
      </p:sp>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13</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retail opportunities</a:t>
            </a:r>
            <a:endParaRPr lang="en-US" sz="2800"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 y="990421"/>
            <a:ext cx="3733800" cy="1200329"/>
          </a:xfrm>
          <a:prstGeom prst="rect">
            <a:avLst/>
          </a:prstGeom>
        </p:spPr>
        <p:txBody>
          <a:bodyPr wrap="square">
            <a:spAutoFit/>
          </a:bodyPr>
          <a:lstStyle/>
          <a:p>
            <a:pPr marL="342900" indent="-342900">
              <a:spcAft>
                <a:spcPts val="1200"/>
              </a:spcAft>
              <a:buClr>
                <a:schemeClr val="tx2">
                  <a:lumMod val="75000"/>
                </a:schemeClr>
              </a:buClr>
              <a:buFont typeface="Arial" panose="020B0604020202020204" pitchFamily="34" charset="0"/>
              <a:buChar char="•"/>
            </a:pPr>
            <a:r>
              <a:rPr lang="en-US" dirty="0" smtClean="0">
                <a:solidFill>
                  <a:schemeClr val="tx2">
                    <a:lumMod val="75000"/>
                  </a:schemeClr>
                </a:solidFill>
                <a:latin typeface="Corbel" panose="020B0503020204020204" pitchFamily="34" charset="0"/>
              </a:rPr>
              <a:t>Participants were very interested in a </a:t>
            </a:r>
            <a:r>
              <a:rPr lang="en-US" b="1" dirty="0" smtClean="0">
                <a:solidFill>
                  <a:srgbClr val="FF0000"/>
                </a:solidFill>
                <a:latin typeface="Corbel" panose="020B0503020204020204" pitchFamily="34" charset="0"/>
              </a:rPr>
              <a:t>book store</a:t>
            </a:r>
            <a:r>
              <a:rPr lang="en-US" dirty="0" smtClean="0">
                <a:solidFill>
                  <a:schemeClr val="tx2"/>
                </a:solidFill>
                <a:latin typeface="Corbel" panose="020B0503020204020204" pitchFamily="34" charset="0"/>
              </a:rPr>
              <a:t>, </a:t>
            </a:r>
            <a:r>
              <a:rPr lang="en-US" dirty="0" smtClean="0">
                <a:solidFill>
                  <a:schemeClr val="tx2">
                    <a:lumMod val="75000"/>
                  </a:schemeClr>
                </a:solidFill>
                <a:latin typeface="Corbel" panose="020B0503020204020204" pitchFamily="34" charset="0"/>
              </a:rPr>
              <a:t>as well as more </a:t>
            </a:r>
            <a:r>
              <a:rPr lang="en-US" b="1" dirty="0" smtClean="0">
                <a:solidFill>
                  <a:schemeClr val="tx2"/>
                </a:solidFill>
                <a:latin typeface="Corbel" panose="020B0503020204020204" pitchFamily="34" charset="0"/>
              </a:rPr>
              <a:t>women’s apparel, </a:t>
            </a:r>
            <a:r>
              <a:rPr lang="en-US" b="1" dirty="0" smtClean="0">
                <a:solidFill>
                  <a:srgbClr val="FF9900"/>
                </a:solidFill>
                <a:latin typeface="Corbel" panose="020B0503020204020204" pitchFamily="34" charset="0"/>
              </a:rPr>
              <a:t>gourmet food,</a:t>
            </a:r>
            <a:r>
              <a:rPr lang="en-US" dirty="0" smtClean="0">
                <a:solidFill>
                  <a:srgbClr val="FF9900"/>
                </a:solidFill>
                <a:latin typeface="Corbel" panose="020B0503020204020204" pitchFamily="34" charset="0"/>
              </a:rPr>
              <a:t> </a:t>
            </a:r>
            <a:r>
              <a:rPr lang="en-US" dirty="0" smtClean="0">
                <a:solidFill>
                  <a:schemeClr val="tx2">
                    <a:lumMod val="75000"/>
                  </a:schemeClr>
                </a:solidFill>
                <a:latin typeface="Corbel" panose="020B0503020204020204" pitchFamily="34" charset="0"/>
              </a:rPr>
              <a:t>and</a:t>
            </a:r>
            <a:r>
              <a:rPr lang="en-US" dirty="0" smtClean="0">
                <a:solidFill>
                  <a:schemeClr val="tx2"/>
                </a:solidFill>
                <a:latin typeface="Corbel" panose="020B0503020204020204" pitchFamily="34" charset="0"/>
              </a:rPr>
              <a:t> </a:t>
            </a:r>
            <a:r>
              <a:rPr lang="en-US" b="1" dirty="0" smtClean="0">
                <a:solidFill>
                  <a:schemeClr val="bg1">
                    <a:lumMod val="50000"/>
                  </a:schemeClr>
                </a:solidFill>
                <a:latin typeface="Corbel" panose="020B0503020204020204" pitchFamily="34" charset="0"/>
              </a:rPr>
              <a:t>shoe </a:t>
            </a:r>
            <a:r>
              <a:rPr lang="en-US" dirty="0" smtClean="0">
                <a:solidFill>
                  <a:schemeClr val="tx2">
                    <a:lumMod val="75000"/>
                  </a:schemeClr>
                </a:solidFill>
                <a:latin typeface="Corbel" panose="020B0503020204020204" pitchFamily="34" charset="0"/>
              </a:rPr>
              <a:t>stores</a:t>
            </a:r>
          </a:p>
        </p:txBody>
      </p:sp>
      <p:sp>
        <p:nvSpPr>
          <p:cNvPr id="10" name="Title 1"/>
          <p:cNvSpPr txBox="1">
            <a:spLocks/>
          </p:cNvSpPr>
          <p:nvPr/>
        </p:nvSpPr>
        <p:spPr>
          <a:xfrm>
            <a:off x="2438400" y="798146"/>
            <a:ext cx="8229600" cy="3912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00" b="1" dirty="0" smtClean="0">
                <a:latin typeface="Corbel" panose="020B0503020204020204" pitchFamily="34" charset="0"/>
              </a:rPr>
              <a:t>Q: Is there a type of shop that you would like more of in Pelham? (check all that apply)</a:t>
            </a:r>
            <a:endParaRPr lang="en-US" sz="900" b="1" dirty="0">
              <a:latin typeface="Corbel" panose="020B0503020204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058866"/>
            <a:ext cx="3733800" cy="408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loud Callout 13"/>
          <p:cNvSpPr/>
          <p:nvPr/>
        </p:nvSpPr>
        <p:spPr>
          <a:xfrm>
            <a:off x="1524000" y="3101184"/>
            <a:ext cx="3041722" cy="1976762"/>
          </a:xfrm>
          <a:prstGeom prst="cloudCallout">
            <a:avLst>
              <a:gd name="adj1" fmla="val -56250"/>
              <a:gd name="adj2" fmla="val 39892"/>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1100" i="1" dirty="0">
                <a:solidFill>
                  <a:schemeClr val="tx2">
                    <a:lumMod val="75000"/>
                  </a:schemeClr>
                </a:solidFill>
              </a:rPr>
              <a:t>"Stronger merchandising of the retail windows, lighting, and a </a:t>
            </a:r>
            <a:r>
              <a:rPr lang="en-US" sz="1100" b="1" i="1" dirty="0">
                <a:solidFill>
                  <a:srgbClr val="FF0000"/>
                </a:solidFill>
              </a:rPr>
              <a:t>better selection of more upscale shopping </a:t>
            </a:r>
            <a:r>
              <a:rPr lang="en-US" sz="1100" i="1" dirty="0">
                <a:solidFill>
                  <a:schemeClr val="tx2">
                    <a:lumMod val="75000"/>
                  </a:schemeClr>
                </a:solidFill>
              </a:rPr>
              <a:t>downtown with evening hours would encourage people to stroll around before or after dinner and make </a:t>
            </a:r>
            <a:r>
              <a:rPr lang="en-US" sz="1100" i="1" dirty="0" smtClean="0">
                <a:solidFill>
                  <a:schemeClr val="tx2">
                    <a:lumMod val="75000"/>
                  </a:schemeClr>
                </a:solidFill>
              </a:rPr>
              <a:t>purchases.”</a:t>
            </a:r>
            <a:endParaRPr lang="en-US" sz="1100" i="1" dirty="0">
              <a:solidFill>
                <a:schemeClr val="tx2">
                  <a:lumMod val="75000"/>
                </a:schemeClr>
              </a:solidFill>
            </a:endParaRPr>
          </a:p>
        </p:txBody>
      </p:sp>
    </p:spTree>
    <p:extLst>
      <p:ext uri="{BB962C8B-B14F-4D97-AF65-F5344CB8AC3E}">
        <p14:creationId xmlns:p14="http://schemas.microsoft.com/office/powerpoint/2010/main" val="3172834994"/>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par>
                          <p:cTn id="18" fill="hold">
                            <p:stCondLst>
                              <p:cond delay="3500"/>
                            </p:stCondLst>
                            <p:childTnLst>
                              <p:par>
                                <p:cTn id="19" presetID="6"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3" grpId="0"/>
      <p:bldP spid="10"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14</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SERVICE Statistics</a:t>
            </a:r>
            <a:endParaRPr lang="en-US" sz="2800"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 y="956966"/>
            <a:ext cx="7696200" cy="1200329"/>
          </a:xfrm>
          <a:prstGeom prst="rect">
            <a:avLst/>
          </a:prstGeom>
        </p:spPr>
        <p:txBody>
          <a:bodyPr wrap="square">
            <a:spAutoFit/>
          </a:bodyPr>
          <a:lstStyle/>
          <a:p>
            <a:pPr marL="342900" indent="-342900">
              <a:buFont typeface="Arial" panose="020B0604020202020204" pitchFamily="34" charset="0"/>
              <a:buChar char="•"/>
            </a:pPr>
            <a:r>
              <a:rPr lang="en-US" dirty="0">
                <a:solidFill>
                  <a:schemeClr val="tx2"/>
                </a:solidFill>
                <a:latin typeface="Corbel" panose="020B0503020204020204" pitchFamily="34" charset="0"/>
              </a:rPr>
              <a:t>Less than </a:t>
            </a:r>
            <a:r>
              <a:rPr lang="en-US" b="1" dirty="0" smtClean="0">
                <a:solidFill>
                  <a:schemeClr val="tx2"/>
                </a:solidFill>
                <a:latin typeface="Corbel" panose="020B0503020204020204" pitchFamily="34" charset="0"/>
              </a:rPr>
              <a:t>12% </a:t>
            </a:r>
            <a:r>
              <a:rPr lang="en-US" dirty="0" smtClean="0">
                <a:solidFill>
                  <a:schemeClr val="tx2"/>
                </a:solidFill>
                <a:latin typeface="Corbel" panose="020B0503020204020204" pitchFamily="34" charset="0"/>
              </a:rPr>
              <a:t>of participants </a:t>
            </a:r>
            <a:r>
              <a:rPr lang="en-US" b="1" dirty="0" smtClean="0">
                <a:solidFill>
                  <a:srgbClr val="FF0000"/>
                </a:solidFill>
                <a:latin typeface="Corbel" panose="020B0503020204020204" pitchFamily="34" charset="0"/>
              </a:rPr>
              <a:t>primarily</a:t>
            </a:r>
            <a:r>
              <a:rPr lang="en-US" dirty="0" smtClean="0">
                <a:solidFill>
                  <a:schemeClr val="tx2"/>
                </a:solidFill>
                <a:latin typeface="Corbel" panose="020B0503020204020204" pitchFamily="34" charset="0"/>
              </a:rPr>
              <a:t> use services </a:t>
            </a:r>
            <a:r>
              <a:rPr lang="en-US" dirty="0">
                <a:solidFill>
                  <a:schemeClr val="tx2"/>
                </a:solidFill>
                <a:latin typeface="Corbel" panose="020B0503020204020204" pitchFamily="34" charset="0"/>
              </a:rPr>
              <a:t>in Pelham</a:t>
            </a:r>
          </a:p>
          <a:p>
            <a:pPr marL="342900" indent="-342900">
              <a:buFont typeface="Arial" panose="020B0604020202020204" pitchFamily="34" charset="0"/>
              <a:buChar char="•"/>
            </a:pPr>
            <a:r>
              <a:rPr lang="en-US" b="1" dirty="0" smtClean="0">
                <a:solidFill>
                  <a:schemeClr val="tx2"/>
                </a:solidFill>
                <a:latin typeface="Corbel" panose="020B0503020204020204" pitchFamily="34" charset="0"/>
              </a:rPr>
              <a:t>Nearly</a:t>
            </a:r>
            <a:r>
              <a:rPr lang="en-US" dirty="0" smtClean="0">
                <a:solidFill>
                  <a:schemeClr val="tx2"/>
                </a:solidFill>
                <a:latin typeface="Corbel" panose="020B0503020204020204" pitchFamily="34" charset="0"/>
              </a:rPr>
              <a:t> </a:t>
            </a:r>
            <a:r>
              <a:rPr lang="en-US" b="1" dirty="0" smtClean="0">
                <a:solidFill>
                  <a:schemeClr val="tx2"/>
                </a:solidFill>
                <a:latin typeface="Corbel" panose="020B0503020204020204" pitchFamily="34" charset="0"/>
              </a:rPr>
              <a:t>50% </a:t>
            </a:r>
            <a:r>
              <a:rPr lang="en-US" dirty="0" smtClean="0">
                <a:solidFill>
                  <a:schemeClr val="tx2"/>
                </a:solidFill>
                <a:latin typeface="Corbel" panose="020B0503020204020204" pitchFamily="34" charset="0"/>
              </a:rPr>
              <a:t>use services in Pelham </a:t>
            </a:r>
            <a:r>
              <a:rPr lang="en-US" b="1" dirty="0" smtClean="0">
                <a:solidFill>
                  <a:schemeClr val="tx2"/>
                </a:solidFill>
                <a:latin typeface="Corbel" panose="020B0503020204020204" pitchFamily="34" charset="0"/>
              </a:rPr>
              <a:t>regularly</a:t>
            </a:r>
          </a:p>
          <a:p>
            <a:pPr marL="342900" indent="-342900">
              <a:buFont typeface="Arial" panose="020B0604020202020204" pitchFamily="34" charset="0"/>
              <a:buChar char="•"/>
            </a:pPr>
            <a:r>
              <a:rPr lang="en-US" b="1" dirty="0" smtClean="0">
                <a:solidFill>
                  <a:schemeClr val="tx2"/>
                </a:solidFill>
                <a:latin typeface="Corbel" panose="020B0503020204020204" pitchFamily="34" charset="0"/>
              </a:rPr>
              <a:t>No participants </a:t>
            </a:r>
            <a:r>
              <a:rPr lang="en-US" dirty="0" smtClean="0">
                <a:solidFill>
                  <a:schemeClr val="tx2"/>
                </a:solidFill>
                <a:latin typeface="Corbel" panose="020B0503020204020204" pitchFamily="34" charset="0"/>
              </a:rPr>
              <a:t>indicate that they use services </a:t>
            </a:r>
            <a:r>
              <a:rPr lang="en-US" dirty="0" smtClean="0">
                <a:solidFill>
                  <a:schemeClr val="tx2"/>
                </a:solidFill>
                <a:latin typeface="Corbel" panose="020B0503020204020204" pitchFamily="34" charset="0"/>
              </a:rPr>
              <a:t>in Pelham </a:t>
            </a:r>
            <a:r>
              <a:rPr lang="en-US" b="1" dirty="0" smtClean="0">
                <a:solidFill>
                  <a:schemeClr val="bg1">
                    <a:lumMod val="65000"/>
                  </a:schemeClr>
                </a:solidFill>
                <a:latin typeface="Corbel" panose="020B0503020204020204" pitchFamily="34" charset="0"/>
              </a:rPr>
              <a:t>occasionally</a:t>
            </a:r>
          </a:p>
          <a:p>
            <a:pPr marL="342900" indent="-342900">
              <a:buFont typeface="Arial" panose="020B0604020202020204" pitchFamily="34" charset="0"/>
              <a:buChar char="•"/>
            </a:pPr>
            <a:r>
              <a:rPr lang="en-US" dirty="0" smtClean="0">
                <a:solidFill>
                  <a:schemeClr val="tx2"/>
                </a:solidFill>
                <a:latin typeface="Corbel" panose="020B0503020204020204" pitchFamily="34" charset="0"/>
              </a:rPr>
              <a:t>About </a:t>
            </a:r>
            <a:r>
              <a:rPr lang="en-US" b="1" dirty="0" smtClean="0">
                <a:solidFill>
                  <a:schemeClr val="tx2"/>
                </a:solidFill>
                <a:latin typeface="Corbel" panose="020B0503020204020204" pitchFamily="34" charset="0"/>
              </a:rPr>
              <a:t>39%</a:t>
            </a:r>
            <a:r>
              <a:rPr lang="en-US" dirty="0" smtClean="0">
                <a:solidFill>
                  <a:schemeClr val="tx2"/>
                </a:solidFill>
                <a:latin typeface="Corbel" panose="020B0503020204020204" pitchFamily="34" charset="0"/>
              </a:rPr>
              <a:t> indicated </a:t>
            </a:r>
            <a:r>
              <a:rPr lang="en-US" dirty="0" smtClean="0">
                <a:solidFill>
                  <a:schemeClr val="tx2"/>
                </a:solidFill>
                <a:latin typeface="Corbel" panose="020B0503020204020204" pitchFamily="34" charset="0"/>
              </a:rPr>
              <a:t>that they </a:t>
            </a:r>
            <a:r>
              <a:rPr lang="en-US" b="1" dirty="0" smtClean="0">
                <a:solidFill>
                  <a:srgbClr val="FF9900"/>
                </a:solidFill>
                <a:latin typeface="Corbel" panose="020B0503020204020204" pitchFamily="34" charset="0"/>
              </a:rPr>
              <a:t>rarely</a:t>
            </a:r>
            <a:r>
              <a:rPr lang="en-US" dirty="0" smtClean="0">
                <a:solidFill>
                  <a:srgbClr val="FF9900"/>
                </a:solidFill>
                <a:latin typeface="Corbel" panose="020B0503020204020204" pitchFamily="34" charset="0"/>
              </a:rPr>
              <a:t> </a:t>
            </a:r>
            <a:r>
              <a:rPr lang="en-US" dirty="0" smtClean="0">
                <a:solidFill>
                  <a:schemeClr val="tx2"/>
                </a:solidFill>
                <a:latin typeface="Corbel" panose="020B0503020204020204" pitchFamily="34" charset="0"/>
              </a:rPr>
              <a:t>use services in Pelham</a:t>
            </a:r>
            <a:endParaRPr lang="en-US" sz="2200" dirty="0">
              <a:solidFill>
                <a:srgbClr val="E68900"/>
              </a:solidFill>
            </a:endParaRPr>
          </a:p>
        </p:txBody>
      </p:sp>
      <p:sp>
        <p:nvSpPr>
          <p:cNvPr id="7" name="Title 1"/>
          <p:cNvSpPr txBox="1">
            <a:spLocks/>
          </p:cNvSpPr>
          <p:nvPr/>
        </p:nvSpPr>
        <p:spPr>
          <a:xfrm>
            <a:off x="2385134" y="2246482"/>
            <a:ext cx="4876800" cy="3845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00" b="1" dirty="0" smtClean="0">
                <a:latin typeface="Corbel" panose="020B0503020204020204" pitchFamily="34" charset="0"/>
              </a:rPr>
              <a:t>Q:  Which of the following best describes how frequently you patronize services in Pelham? </a:t>
            </a:r>
            <a:r>
              <a:rPr lang="en-US" sz="900" b="1" dirty="0"/>
              <a:t>(e.g. salon, spa, medical, legal, financial, home improvement)?</a:t>
            </a:r>
            <a:endParaRPr lang="en-US" sz="900" b="1" dirty="0">
              <a:latin typeface="Corbel" panose="020B0503020204020204" pitchFamily="34" charset="0"/>
            </a:endParaRPr>
          </a:p>
        </p:txBody>
      </p:sp>
      <p:pic>
        <p:nvPicPr>
          <p:cNvPr id="9" name="Picture 8" descr="chart8913923730.png"/>
          <p:cNvPicPr>
            <a:picLocks noChangeAspect="1"/>
          </p:cNvPicPr>
          <p:nvPr/>
        </p:nvPicPr>
        <p:blipFill>
          <a:blip r:embed="rId3" cstate="print"/>
          <a:stretch>
            <a:fillRect/>
          </a:stretch>
        </p:blipFill>
        <p:spPr>
          <a:xfrm>
            <a:off x="1567511" y="2647950"/>
            <a:ext cx="5712918" cy="2404427"/>
          </a:xfrm>
          <a:prstGeom prst="rect">
            <a:avLst/>
          </a:prstGeom>
        </p:spPr>
      </p:pic>
    </p:spTree>
    <p:extLst>
      <p:ext uri="{BB962C8B-B14F-4D97-AF65-F5344CB8AC3E}">
        <p14:creationId xmlns:p14="http://schemas.microsoft.com/office/powerpoint/2010/main" val="116691912"/>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par>
                          <p:cTn id="18" fill="hold">
                            <p:stCondLst>
                              <p:cond delay="3500"/>
                            </p:stCondLst>
                            <p:childTnLst>
                              <p:par>
                                <p:cTn id="19" presetID="6"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15</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SERVICE statistics</a:t>
            </a:r>
            <a:endParaRPr lang="en-US" sz="2800"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9083" y="895350"/>
            <a:ext cx="3289918" cy="4893647"/>
          </a:xfrm>
          <a:prstGeom prst="rect">
            <a:avLst/>
          </a:prstGeom>
        </p:spPr>
        <p:txBody>
          <a:bodyPr wrap="square">
            <a:spAutoFit/>
          </a:bodyPr>
          <a:lstStyle/>
          <a:p>
            <a:pPr marL="342900" indent="-342900">
              <a:spcAft>
                <a:spcPts val="1200"/>
              </a:spcAft>
              <a:buClr>
                <a:schemeClr val="tx2">
                  <a:lumMod val="75000"/>
                </a:schemeClr>
              </a:buClr>
              <a:buFont typeface="Arial" panose="020B0604020202020204" pitchFamily="34" charset="0"/>
              <a:buChar char="•"/>
            </a:pPr>
            <a:r>
              <a:rPr lang="en-US" sz="1600" dirty="0" smtClean="0">
                <a:solidFill>
                  <a:schemeClr val="tx2">
                    <a:lumMod val="75000"/>
                  </a:schemeClr>
                </a:solidFill>
                <a:latin typeface="Corbel" panose="020B0503020204020204" pitchFamily="34" charset="0"/>
              </a:rPr>
              <a:t>When ranking 1 (most) though 5 (least), </a:t>
            </a:r>
            <a:r>
              <a:rPr lang="en-US" sz="1600" b="1" dirty="0" smtClean="0">
                <a:solidFill>
                  <a:srgbClr val="FF0000"/>
                </a:solidFill>
                <a:latin typeface="Corbel" panose="020B0503020204020204" pitchFamily="34" charset="0"/>
              </a:rPr>
              <a:t>customer service</a:t>
            </a:r>
            <a:r>
              <a:rPr lang="en-US" sz="1600" dirty="0" smtClean="0">
                <a:solidFill>
                  <a:schemeClr val="tx2">
                    <a:lumMod val="75000"/>
                  </a:schemeClr>
                </a:solidFill>
                <a:latin typeface="Corbel" panose="020B0503020204020204" pitchFamily="34" charset="0"/>
              </a:rPr>
              <a:t> was ranked as the most important attribute by more than 40% of participants</a:t>
            </a:r>
          </a:p>
          <a:p>
            <a:pPr marL="342900" indent="-342900">
              <a:spcAft>
                <a:spcPts val="1200"/>
              </a:spcAft>
              <a:buClr>
                <a:schemeClr val="tx2">
                  <a:lumMod val="75000"/>
                </a:schemeClr>
              </a:buClr>
              <a:buFont typeface="Arial" panose="020B0604020202020204" pitchFamily="34" charset="0"/>
              <a:buChar char="•"/>
            </a:pPr>
            <a:r>
              <a:rPr lang="en-US" sz="1600" dirty="0" smtClean="0">
                <a:solidFill>
                  <a:schemeClr val="tx2">
                    <a:lumMod val="75000"/>
                  </a:schemeClr>
                </a:solidFill>
                <a:latin typeface="Corbel" panose="020B0503020204020204" pitchFamily="34" charset="0"/>
              </a:rPr>
              <a:t>Most participants ranked </a:t>
            </a:r>
            <a:r>
              <a:rPr lang="en-US" sz="1600" b="1" dirty="0" smtClean="0">
                <a:latin typeface="Corbel" panose="020B0503020204020204" pitchFamily="34" charset="0"/>
              </a:rPr>
              <a:t>price</a:t>
            </a:r>
            <a:r>
              <a:rPr lang="en-US" sz="1600" b="1" dirty="0" smtClean="0">
                <a:solidFill>
                  <a:schemeClr val="accent1">
                    <a:lumMod val="50000"/>
                  </a:schemeClr>
                </a:solidFill>
                <a:latin typeface="Corbel" panose="020B0503020204020204" pitchFamily="34" charset="0"/>
              </a:rPr>
              <a:t> </a:t>
            </a:r>
            <a:r>
              <a:rPr lang="en-US" sz="1600" dirty="0" smtClean="0">
                <a:solidFill>
                  <a:schemeClr val="accent1">
                    <a:lumMod val="50000"/>
                  </a:schemeClr>
                </a:solidFill>
                <a:latin typeface="Corbel" panose="020B0503020204020204" pitchFamily="34" charset="0"/>
              </a:rPr>
              <a:t>or</a:t>
            </a:r>
            <a:r>
              <a:rPr lang="en-US" sz="1600" b="1" dirty="0" smtClean="0">
                <a:solidFill>
                  <a:schemeClr val="accent1">
                    <a:lumMod val="50000"/>
                  </a:schemeClr>
                </a:solidFill>
                <a:latin typeface="Corbel" panose="020B0503020204020204" pitchFamily="34" charset="0"/>
              </a:rPr>
              <a:t> </a:t>
            </a:r>
            <a:r>
              <a:rPr lang="en-US" sz="1600" b="1" dirty="0" smtClean="0">
                <a:solidFill>
                  <a:srgbClr val="FF9900"/>
                </a:solidFill>
                <a:latin typeface="Corbel" panose="020B0503020204020204" pitchFamily="34" charset="0"/>
              </a:rPr>
              <a:t>hours</a:t>
            </a:r>
            <a:r>
              <a:rPr lang="en-US" sz="1600" b="1" dirty="0" smtClean="0">
                <a:solidFill>
                  <a:schemeClr val="accent1">
                    <a:lumMod val="50000"/>
                  </a:schemeClr>
                </a:solidFill>
                <a:latin typeface="Corbel" panose="020B0503020204020204" pitchFamily="34" charset="0"/>
              </a:rPr>
              <a:t> </a:t>
            </a:r>
            <a:r>
              <a:rPr lang="en-US" sz="1600" dirty="0" smtClean="0">
                <a:solidFill>
                  <a:schemeClr val="tx2">
                    <a:lumMod val="75000"/>
                  </a:schemeClr>
                </a:solidFill>
                <a:latin typeface="Corbel" panose="020B0503020204020204" pitchFamily="34" charset="0"/>
              </a:rPr>
              <a:t>as the second most important factor</a:t>
            </a:r>
          </a:p>
          <a:p>
            <a:pPr marL="342900" indent="-342900">
              <a:spcAft>
                <a:spcPts val="1200"/>
              </a:spcAft>
              <a:buClr>
                <a:schemeClr val="tx2">
                  <a:lumMod val="75000"/>
                </a:schemeClr>
              </a:buClr>
              <a:buFont typeface="Arial" panose="020B0604020202020204" pitchFamily="34" charset="0"/>
              <a:buChar char="•"/>
            </a:pPr>
            <a:r>
              <a:rPr lang="en-US" sz="1600" b="1" dirty="0" smtClean="0">
                <a:solidFill>
                  <a:schemeClr val="bg1">
                    <a:lumMod val="50000"/>
                  </a:schemeClr>
                </a:solidFill>
                <a:latin typeface="Corbel" panose="020B0503020204020204" pitchFamily="34" charset="0"/>
              </a:rPr>
              <a:t>Atmosphere</a:t>
            </a:r>
            <a:r>
              <a:rPr lang="en-US" sz="1600" dirty="0" smtClean="0">
                <a:solidFill>
                  <a:schemeClr val="accent5">
                    <a:lumMod val="50000"/>
                  </a:schemeClr>
                </a:solidFill>
                <a:latin typeface="Corbel" panose="020B0503020204020204" pitchFamily="34" charset="0"/>
              </a:rPr>
              <a:t> </a:t>
            </a:r>
            <a:r>
              <a:rPr lang="en-US" sz="1600" dirty="0" smtClean="0">
                <a:solidFill>
                  <a:schemeClr val="tx2">
                    <a:lumMod val="75000"/>
                  </a:schemeClr>
                </a:solidFill>
                <a:latin typeface="Corbel" panose="020B0503020204020204" pitchFamily="34" charset="0"/>
              </a:rPr>
              <a:t>and</a:t>
            </a:r>
            <a:r>
              <a:rPr lang="en-US" sz="1600" dirty="0" smtClean="0">
                <a:solidFill>
                  <a:schemeClr val="accent5">
                    <a:lumMod val="50000"/>
                  </a:schemeClr>
                </a:solidFill>
                <a:latin typeface="Corbel" panose="020B0503020204020204" pitchFamily="34" charset="0"/>
              </a:rPr>
              <a:t> </a:t>
            </a:r>
            <a:r>
              <a:rPr lang="en-US" sz="1600" b="1" dirty="0" smtClean="0">
                <a:solidFill>
                  <a:schemeClr val="accent5">
                    <a:lumMod val="50000"/>
                  </a:schemeClr>
                </a:solidFill>
                <a:latin typeface="Corbel" panose="020B0503020204020204" pitchFamily="34" charset="0"/>
              </a:rPr>
              <a:t>parking </a:t>
            </a:r>
            <a:r>
              <a:rPr lang="en-US" sz="1600" dirty="0" smtClean="0">
                <a:solidFill>
                  <a:schemeClr val="tx2">
                    <a:lumMod val="75000"/>
                  </a:schemeClr>
                </a:solidFill>
                <a:latin typeface="Corbel" panose="020B0503020204020204" pitchFamily="34" charset="0"/>
              </a:rPr>
              <a:t>were </a:t>
            </a:r>
            <a:r>
              <a:rPr lang="en-US" sz="1600" dirty="0">
                <a:solidFill>
                  <a:schemeClr val="tx2">
                    <a:lumMod val="75000"/>
                  </a:schemeClr>
                </a:solidFill>
                <a:latin typeface="Corbel" panose="020B0503020204020204" pitchFamily="34" charset="0"/>
              </a:rPr>
              <a:t>the least important attributes for </a:t>
            </a:r>
            <a:r>
              <a:rPr lang="en-US" sz="1600" dirty="0" smtClean="0">
                <a:solidFill>
                  <a:schemeClr val="tx2">
                    <a:lumMod val="75000"/>
                  </a:schemeClr>
                </a:solidFill>
                <a:latin typeface="Corbel" panose="020B0503020204020204" pitchFamily="34" charset="0"/>
              </a:rPr>
              <a:t>most participants</a:t>
            </a:r>
            <a:endParaRPr lang="en-US" sz="1600" dirty="0">
              <a:solidFill>
                <a:schemeClr val="tx2">
                  <a:lumMod val="75000"/>
                </a:schemeClr>
              </a:solidFill>
              <a:latin typeface="Corbel" panose="020B0503020204020204" pitchFamily="34" charset="0"/>
            </a:endParaRPr>
          </a:p>
          <a:p>
            <a:pPr marL="342900" indent="-342900">
              <a:spcAft>
                <a:spcPts val="1200"/>
              </a:spcAft>
              <a:buFont typeface="Arial" panose="020B0604020202020204" pitchFamily="34" charset="0"/>
              <a:buChar char="•"/>
            </a:pPr>
            <a:endParaRPr lang="en-US" sz="1600" dirty="0" smtClean="0">
              <a:solidFill>
                <a:schemeClr val="tx2"/>
              </a:solidFill>
              <a:latin typeface="Corbel" panose="020B0503020204020204" pitchFamily="34" charset="0"/>
            </a:endParaRPr>
          </a:p>
          <a:p>
            <a:pPr marL="342900" indent="-342900">
              <a:spcAft>
                <a:spcPts val="1200"/>
              </a:spcAft>
              <a:buFont typeface="Arial" panose="020B0604020202020204" pitchFamily="34" charset="0"/>
              <a:buChar char="•"/>
            </a:pPr>
            <a:endParaRPr lang="en-US" sz="1600" dirty="0" smtClean="0">
              <a:solidFill>
                <a:schemeClr val="tx2"/>
              </a:solidFill>
              <a:latin typeface="Corbel" panose="020B0503020204020204" pitchFamily="34" charset="0"/>
            </a:endParaRPr>
          </a:p>
          <a:p>
            <a:pPr marL="342900" indent="-342900">
              <a:spcAft>
                <a:spcPts val="1200"/>
              </a:spcAft>
              <a:buFont typeface="Arial" panose="020B0604020202020204" pitchFamily="34" charset="0"/>
              <a:buChar char="•"/>
            </a:pPr>
            <a:endParaRPr lang="en-US" sz="1600" dirty="0" smtClean="0">
              <a:solidFill>
                <a:schemeClr val="tx2"/>
              </a:solidFill>
              <a:latin typeface="Corbel" panose="020B0503020204020204" pitchFamily="34" charset="0"/>
            </a:endParaRPr>
          </a:p>
          <a:p>
            <a:pPr>
              <a:spcAft>
                <a:spcPts val="1200"/>
              </a:spcAft>
            </a:pPr>
            <a:endParaRPr lang="en-US" sz="2000" dirty="0">
              <a:solidFill>
                <a:srgbClr val="E68900"/>
              </a:solidFill>
            </a:endParaRPr>
          </a:p>
        </p:txBody>
      </p:sp>
      <p:sp>
        <p:nvSpPr>
          <p:cNvPr id="9" name="Title 1"/>
          <p:cNvSpPr>
            <a:spLocks noGrp="1"/>
          </p:cNvSpPr>
          <p:nvPr/>
        </p:nvSpPr>
        <p:spPr>
          <a:xfrm>
            <a:off x="3556986" y="1113678"/>
            <a:ext cx="4969698"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sz="900" dirty="0" smtClean="0">
                <a:latin typeface="Corbel" panose="020B0503020204020204" pitchFamily="34" charset="0"/>
              </a:rPr>
              <a:t>Q: </a:t>
            </a:r>
            <a:r>
              <a:rPr sz="900" dirty="0">
                <a:latin typeface="Corbel" panose="020B0503020204020204" pitchFamily="34" charset="0"/>
              </a:rPr>
              <a:t>Focusing on the </a:t>
            </a:r>
            <a:r>
              <a:rPr lang="en-US" sz="900" dirty="0" smtClean="0">
                <a:latin typeface="Corbel" panose="020B0503020204020204" pitchFamily="34" charset="0"/>
              </a:rPr>
              <a:t>SERVICE </a:t>
            </a:r>
            <a:r>
              <a:rPr sz="900" dirty="0" smtClean="0">
                <a:latin typeface="Corbel" panose="020B0503020204020204" pitchFamily="34" charset="0"/>
              </a:rPr>
              <a:t>experience </a:t>
            </a:r>
            <a:r>
              <a:rPr sz="900" dirty="0">
                <a:latin typeface="Corbel" panose="020B0503020204020204" pitchFamily="34" charset="0"/>
              </a:rPr>
              <a:t>that Pelham provides, rank the following factors from most important to least important on a scale of 1 (most important) to 5 (least important). You may only use each number (1, 2, 3, 4, and 5) once.</a:t>
            </a:r>
          </a:p>
        </p:txBody>
      </p:sp>
      <p:pic>
        <p:nvPicPr>
          <p:cNvPr id="8" name="Picture 7" descr="chart8914035540.png"/>
          <p:cNvPicPr>
            <a:picLocks noChangeAspect="1"/>
          </p:cNvPicPr>
          <p:nvPr/>
        </p:nvPicPr>
        <p:blipFill>
          <a:blip r:embed="rId3"/>
          <a:stretch>
            <a:fillRect/>
          </a:stretch>
        </p:blipFill>
        <p:spPr>
          <a:xfrm>
            <a:off x="3479250" y="1504950"/>
            <a:ext cx="5125170" cy="3408152"/>
          </a:xfrm>
          <a:prstGeom prst="rect">
            <a:avLst/>
          </a:prstGeom>
        </p:spPr>
      </p:pic>
    </p:spTree>
    <p:extLst>
      <p:ext uri="{BB962C8B-B14F-4D97-AF65-F5344CB8AC3E}">
        <p14:creationId xmlns:p14="http://schemas.microsoft.com/office/powerpoint/2010/main" val="925563783"/>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par>
                          <p:cTn id="18" fill="hold">
                            <p:stCondLst>
                              <p:cond delay="4000"/>
                            </p:stCondLst>
                            <p:childTnLst>
                              <p:par>
                                <p:cTn id="19" presetID="6"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5526441" y="285750"/>
            <a:ext cx="2779359" cy="1290827"/>
          </a:xfrm>
          <a:prstGeom prst="cloudCallout">
            <a:avLst>
              <a:gd name="adj1" fmla="val 59886"/>
              <a:gd name="adj2" fmla="val 38475"/>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5181600" y="1352551"/>
            <a:ext cx="2779359" cy="1066799"/>
          </a:xfrm>
          <a:prstGeom prst="cloudCallout">
            <a:avLst>
              <a:gd name="adj1" fmla="val -56250"/>
              <a:gd name="adj2" fmla="val 39892"/>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16</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SERVICE feedback</a:t>
            </a:r>
            <a:endParaRPr lang="en-US" sz="2800" dirty="0">
              <a:solidFill>
                <a:schemeClr val="tx2">
                  <a:lumMod val="75000"/>
                </a:schemeClr>
              </a:solidFill>
              <a:latin typeface="Corbel" panose="020B0503020204020204" pitchFamily="34" charset="0"/>
            </a:endParaRPr>
          </a:p>
        </p:txBody>
      </p:sp>
      <p:sp>
        <p:nvSpPr>
          <p:cNvPr id="3" name="TextBox 2"/>
          <p:cNvSpPr txBox="1"/>
          <p:nvPr/>
        </p:nvSpPr>
        <p:spPr>
          <a:xfrm>
            <a:off x="152401" y="895350"/>
            <a:ext cx="6019800" cy="3354765"/>
          </a:xfrm>
          <a:prstGeom prst="rect">
            <a:avLst/>
          </a:prstGeom>
          <a:noFill/>
        </p:spPr>
        <p:txBody>
          <a:bodyPr wrap="square" rtlCol="0">
            <a:spAutoFit/>
          </a:bodyPr>
          <a:lstStyle/>
          <a:p>
            <a:r>
              <a:rPr lang="en-US" b="1" dirty="0" smtClean="0">
                <a:solidFill>
                  <a:schemeClr val="tx2">
                    <a:lumMod val="75000"/>
                  </a:schemeClr>
                </a:solidFill>
                <a:latin typeface="Corbel" panose="020B0503020204020204" pitchFamily="34" charset="0"/>
              </a:rPr>
              <a:t>What they love:</a:t>
            </a:r>
          </a:p>
          <a:p>
            <a:pPr marL="285750" indent="-285750">
              <a:buFont typeface="Arial" panose="020B0604020202020204" pitchFamily="34" charset="0"/>
              <a:buChar char="•"/>
            </a:pPr>
            <a:r>
              <a:rPr lang="en-US" dirty="0" smtClean="0">
                <a:solidFill>
                  <a:schemeClr val="tx2">
                    <a:lumMod val="75000"/>
                  </a:schemeClr>
                </a:solidFill>
                <a:latin typeface="Corbel" panose="020B0503020204020204" pitchFamily="34" charset="0"/>
              </a:rPr>
              <a:t>Local stores are very </a:t>
            </a:r>
            <a:r>
              <a:rPr lang="en-US" b="1" dirty="0" smtClean="0">
                <a:solidFill>
                  <a:srgbClr val="FF9900"/>
                </a:solidFill>
                <a:latin typeface="Corbel" panose="020B0503020204020204" pitchFamily="34" charset="0"/>
              </a:rPr>
              <a:t>convenient</a:t>
            </a:r>
          </a:p>
          <a:p>
            <a:pPr marL="742950" lvl="1" indent="-285750">
              <a:buFont typeface="Arial" panose="020B0604020202020204" pitchFamily="34" charset="0"/>
              <a:buChar char="•"/>
            </a:pPr>
            <a:r>
              <a:rPr lang="en-US" dirty="0" smtClean="0">
                <a:solidFill>
                  <a:schemeClr val="tx2">
                    <a:lumMod val="75000"/>
                  </a:schemeClr>
                </a:solidFill>
                <a:latin typeface="Corbel" panose="020B0503020204020204" pitchFamily="34" charset="0"/>
              </a:rPr>
              <a:t> </a:t>
            </a:r>
            <a:r>
              <a:rPr lang="en-US" sz="1600" dirty="0" smtClean="0">
                <a:solidFill>
                  <a:schemeClr val="tx2">
                    <a:lumMod val="75000"/>
                  </a:schemeClr>
                </a:solidFill>
                <a:latin typeface="Corbel" panose="020B0503020204020204" pitchFamily="34" charset="0"/>
              </a:rPr>
              <a:t>e.g., banking, hair/nail salons/barbers, spa/fitness</a:t>
            </a:r>
            <a:endParaRPr lang="en-US" dirty="0" smtClean="0">
              <a:solidFill>
                <a:schemeClr val="tx2">
                  <a:lumMod val="75000"/>
                </a:schemeClr>
              </a:solidFill>
              <a:latin typeface="Corbel" panose="020B0503020204020204" pitchFamily="34" charset="0"/>
            </a:endParaRPr>
          </a:p>
          <a:p>
            <a:endParaRPr lang="en-US" dirty="0" smtClean="0">
              <a:solidFill>
                <a:schemeClr val="tx2">
                  <a:lumMod val="75000"/>
                </a:schemeClr>
              </a:solidFill>
              <a:latin typeface="Corbel" panose="020B0503020204020204" pitchFamily="34" charset="0"/>
            </a:endParaRPr>
          </a:p>
          <a:p>
            <a:r>
              <a:rPr lang="en-US" b="1" dirty="0" smtClean="0">
                <a:solidFill>
                  <a:schemeClr val="tx2">
                    <a:lumMod val="75000"/>
                  </a:schemeClr>
                </a:solidFill>
                <a:latin typeface="Corbel" panose="020B0503020204020204" pitchFamily="34" charset="0"/>
              </a:rPr>
              <a:t>What they think needs improvement:</a:t>
            </a:r>
          </a:p>
          <a:p>
            <a:pPr marL="285750" indent="-285750">
              <a:buFont typeface="Arial" panose="020B0604020202020204" pitchFamily="34" charset="0"/>
              <a:buChar char="•"/>
            </a:pPr>
            <a:r>
              <a:rPr lang="en-US" dirty="0" smtClean="0">
                <a:solidFill>
                  <a:schemeClr val="tx2">
                    <a:lumMod val="75000"/>
                  </a:schemeClr>
                </a:solidFill>
                <a:latin typeface="Corbel" panose="020B0503020204020204" pitchFamily="34" charset="0"/>
              </a:rPr>
              <a:t>Store</a:t>
            </a:r>
            <a:r>
              <a:rPr lang="en-US" dirty="0" smtClean="0">
                <a:solidFill>
                  <a:srgbClr val="FF9900"/>
                </a:solidFill>
                <a:latin typeface="Corbel" panose="020B0503020204020204" pitchFamily="34" charset="0"/>
              </a:rPr>
              <a:t> </a:t>
            </a:r>
            <a:r>
              <a:rPr lang="en-US" b="1" dirty="0" smtClean="0">
                <a:solidFill>
                  <a:srgbClr val="FF9900"/>
                </a:solidFill>
                <a:latin typeface="Corbel" panose="020B0503020204020204" pitchFamily="34" charset="0"/>
              </a:rPr>
              <a:t>hours </a:t>
            </a:r>
            <a:r>
              <a:rPr lang="en-US" dirty="0" smtClean="0">
                <a:solidFill>
                  <a:schemeClr val="tx2">
                    <a:lumMod val="75000"/>
                  </a:schemeClr>
                </a:solidFill>
                <a:latin typeface="Corbel" panose="020B0503020204020204" pitchFamily="34" charset="0"/>
              </a:rPr>
              <a:t>not convenient for working people </a:t>
            </a:r>
          </a:p>
          <a:p>
            <a:pPr marL="285750" indent="-285750">
              <a:buFont typeface="Arial" panose="020B0604020202020204" pitchFamily="34" charset="0"/>
              <a:buChar char="•"/>
            </a:pPr>
            <a:r>
              <a:rPr lang="en-US" dirty="0" smtClean="0">
                <a:solidFill>
                  <a:schemeClr val="tx2">
                    <a:lumMod val="75000"/>
                  </a:schemeClr>
                </a:solidFill>
                <a:latin typeface="Corbel" panose="020B0503020204020204" pitchFamily="34" charset="0"/>
              </a:rPr>
              <a:t>Would shop locally if</a:t>
            </a:r>
            <a:r>
              <a:rPr lang="en-US" dirty="0" smtClean="0">
                <a:solidFill>
                  <a:srgbClr val="FF9900"/>
                </a:solidFill>
                <a:latin typeface="Corbel" panose="020B0503020204020204" pitchFamily="34" charset="0"/>
              </a:rPr>
              <a:t> </a:t>
            </a:r>
            <a:r>
              <a:rPr lang="en-US" b="1" dirty="0" smtClean="0">
                <a:solidFill>
                  <a:srgbClr val="FF9900"/>
                </a:solidFill>
                <a:latin typeface="Corbel" panose="020B0503020204020204" pitchFamily="34" charset="0"/>
              </a:rPr>
              <a:t>hours</a:t>
            </a:r>
            <a:r>
              <a:rPr lang="en-US" dirty="0" smtClean="0">
                <a:solidFill>
                  <a:srgbClr val="FF9900"/>
                </a:solidFill>
                <a:latin typeface="Corbel" panose="020B0503020204020204" pitchFamily="34" charset="0"/>
              </a:rPr>
              <a:t> </a:t>
            </a:r>
            <a:r>
              <a:rPr lang="en-US" dirty="0" smtClean="0">
                <a:solidFill>
                  <a:schemeClr val="tx2">
                    <a:lumMod val="75000"/>
                  </a:schemeClr>
                </a:solidFill>
                <a:latin typeface="Corbel" panose="020B0503020204020204" pitchFamily="34" charset="0"/>
              </a:rPr>
              <a:t>were extended</a:t>
            </a:r>
          </a:p>
          <a:p>
            <a:pPr marL="285750" indent="-285750">
              <a:buFont typeface="Arial" panose="020B0604020202020204" pitchFamily="34" charset="0"/>
              <a:buChar char="•"/>
            </a:pPr>
            <a:r>
              <a:rPr lang="en-US" dirty="0" smtClean="0">
                <a:solidFill>
                  <a:schemeClr val="tx2">
                    <a:lumMod val="75000"/>
                  </a:schemeClr>
                </a:solidFill>
                <a:latin typeface="Corbel" panose="020B0503020204020204" pitchFamily="34" charset="0"/>
              </a:rPr>
              <a:t>Desire more </a:t>
            </a:r>
            <a:r>
              <a:rPr lang="en-US" b="1" dirty="0" smtClean="0">
                <a:solidFill>
                  <a:srgbClr val="FF9900"/>
                </a:solidFill>
                <a:latin typeface="Corbel" panose="020B0503020204020204" pitchFamily="34" charset="0"/>
              </a:rPr>
              <a:t>variety</a:t>
            </a:r>
            <a:endParaRPr lang="en-US" dirty="0" smtClean="0">
              <a:solidFill>
                <a:srgbClr val="FF9900"/>
              </a:solidFill>
              <a:latin typeface="Corbel" panose="020B0503020204020204" pitchFamily="34" charset="0"/>
            </a:endParaRPr>
          </a:p>
          <a:p>
            <a:endParaRPr lang="en-US" b="1" dirty="0" smtClean="0">
              <a:solidFill>
                <a:schemeClr val="tx2"/>
              </a:solidFill>
              <a:latin typeface="Corbel" panose="020B0503020204020204" pitchFamily="34" charset="0"/>
            </a:endParaRPr>
          </a:p>
          <a:p>
            <a:endParaRPr lang="en-US" b="1" dirty="0" smtClean="0">
              <a:solidFill>
                <a:schemeClr val="tx2">
                  <a:lumMod val="75000"/>
                </a:schemeClr>
              </a:solidFill>
              <a:latin typeface="Corbel" panose="020B0503020204020204" pitchFamily="34" charset="0"/>
            </a:endParaRPr>
          </a:p>
          <a:p>
            <a:endParaRPr lang="en-US" sz="1600" dirty="0" smtClean="0">
              <a:solidFill>
                <a:schemeClr val="tx2">
                  <a:lumMod val="75000"/>
                </a:schemeClr>
              </a:solidFill>
              <a:latin typeface="Corbel" panose="020B0503020204020204" pitchFamily="34" charset="0"/>
            </a:endParaRPr>
          </a:p>
          <a:p>
            <a:r>
              <a:rPr lang="en-US" sz="1600" dirty="0" smtClean="0">
                <a:solidFill>
                  <a:schemeClr val="tx2">
                    <a:lumMod val="75000"/>
                  </a:schemeClr>
                </a:solidFill>
                <a:latin typeface="Corbel" panose="020B0503020204020204" pitchFamily="34" charset="0"/>
              </a:rPr>
              <a:t>	</a:t>
            </a:r>
          </a:p>
        </p:txBody>
      </p:sp>
      <p:sp>
        <p:nvSpPr>
          <p:cNvPr id="10" name="Rectangle 9"/>
          <p:cNvSpPr/>
          <p:nvPr/>
        </p:nvSpPr>
        <p:spPr>
          <a:xfrm>
            <a:off x="5498646" y="1608593"/>
            <a:ext cx="2462313" cy="461665"/>
          </a:xfrm>
          <a:prstGeom prst="rect">
            <a:avLst/>
          </a:prstGeom>
        </p:spPr>
        <p:txBody>
          <a:bodyPr wrap="square">
            <a:spAutoFit/>
          </a:bodyPr>
          <a:lstStyle/>
          <a:p>
            <a:r>
              <a:rPr lang="en-US" sz="1200" i="1" dirty="0">
                <a:solidFill>
                  <a:schemeClr val="tx2">
                    <a:lumMod val="75000"/>
                  </a:schemeClr>
                </a:solidFill>
              </a:rPr>
              <a:t>"We use the town when we can but could use </a:t>
            </a:r>
            <a:r>
              <a:rPr lang="en-US" sz="1200" b="1" i="1" dirty="0">
                <a:solidFill>
                  <a:srgbClr val="FF0000"/>
                </a:solidFill>
              </a:rPr>
              <a:t>more options</a:t>
            </a:r>
            <a:r>
              <a:rPr lang="en-US" sz="1200" i="1" dirty="0"/>
              <a:t>."</a:t>
            </a: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05612" y="515664"/>
            <a:ext cx="2462313" cy="830997"/>
          </a:xfrm>
          <a:prstGeom prst="rect">
            <a:avLst/>
          </a:prstGeom>
        </p:spPr>
        <p:txBody>
          <a:bodyPr wrap="square">
            <a:spAutoFit/>
          </a:bodyPr>
          <a:lstStyle/>
          <a:p>
            <a:pPr algn="ctr"/>
            <a:r>
              <a:rPr lang="en-US" sz="1200" i="1" dirty="0" smtClean="0"/>
              <a:t>“</a:t>
            </a:r>
            <a:r>
              <a:rPr lang="en-US" sz="1200" i="1" dirty="0" smtClean="0">
                <a:solidFill>
                  <a:schemeClr val="tx2">
                    <a:lumMod val="75000"/>
                  </a:schemeClr>
                </a:solidFill>
              </a:rPr>
              <a:t>Just started to get my hair and nails done in Pelham. </a:t>
            </a:r>
            <a:br>
              <a:rPr lang="en-US" sz="1200" i="1" dirty="0" smtClean="0">
                <a:solidFill>
                  <a:schemeClr val="tx2">
                    <a:lumMod val="75000"/>
                  </a:schemeClr>
                </a:solidFill>
              </a:rPr>
            </a:br>
            <a:r>
              <a:rPr lang="en-US" sz="1200" b="1" i="1" dirty="0" smtClean="0">
                <a:solidFill>
                  <a:srgbClr val="FF0000"/>
                </a:solidFill>
              </a:rPr>
              <a:t>Really happy</a:t>
            </a:r>
          </a:p>
          <a:p>
            <a:pPr algn="ctr"/>
            <a:r>
              <a:rPr lang="en-US" sz="1200" b="1" i="1" dirty="0" smtClean="0">
                <a:solidFill>
                  <a:srgbClr val="FF0000"/>
                </a:solidFill>
              </a:rPr>
              <a:t>I made the switch</a:t>
            </a:r>
            <a:r>
              <a:rPr lang="en-US" sz="1200" i="1" dirty="0" smtClean="0"/>
              <a:t>."</a:t>
            </a:r>
            <a:endParaRPr lang="en-US" sz="1200" i="1" dirty="0"/>
          </a:p>
        </p:txBody>
      </p:sp>
      <p:sp>
        <p:nvSpPr>
          <p:cNvPr id="21" name="Cloud Callout 20"/>
          <p:cNvSpPr/>
          <p:nvPr/>
        </p:nvSpPr>
        <p:spPr>
          <a:xfrm>
            <a:off x="5222269" y="3636586"/>
            <a:ext cx="3159731" cy="1297364"/>
          </a:xfrm>
          <a:prstGeom prst="cloudCallout">
            <a:avLst>
              <a:gd name="adj1" fmla="val -56250"/>
              <a:gd name="adj2" fmla="val 39892"/>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Callout 22"/>
          <p:cNvSpPr/>
          <p:nvPr/>
        </p:nvSpPr>
        <p:spPr>
          <a:xfrm>
            <a:off x="5581823" y="2266951"/>
            <a:ext cx="3397221" cy="1600199"/>
          </a:xfrm>
          <a:prstGeom prst="cloudCallout">
            <a:avLst>
              <a:gd name="adj1" fmla="val 41654"/>
              <a:gd name="adj2" fmla="val 52262"/>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891436" y="2647950"/>
            <a:ext cx="2490564" cy="830997"/>
          </a:xfrm>
          <a:prstGeom prst="rect">
            <a:avLst/>
          </a:prstGeom>
        </p:spPr>
        <p:txBody>
          <a:bodyPr wrap="square">
            <a:spAutoFit/>
          </a:bodyPr>
          <a:lstStyle/>
          <a:p>
            <a:pPr algn="ctr"/>
            <a:r>
              <a:rPr lang="en-US" sz="1200" i="1" dirty="0" smtClean="0">
                <a:solidFill>
                  <a:schemeClr val="tx2">
                    <a:lumMod val="75000"/>
                  </a:schemeClr>
                </a:solidFill>
              </a:rPr>
              <a:t>"</a:t>
            </a:r>
            <a:r>
              <a:rPr lang="en-US" sz="1200" i="1" dirty="0">
                <a:solidFill>
                  <a:schemeClr val="tx2">
                    <a:lumMod val="75000"/>
                  </a:schemeClr>
                </a:solidFill>
              </a:rPr>
              <a:t>I work full time in the city and find it easier to do it there.  The Pelham vendor hours are </a:t>
            </a:r>
            <a:r>
              <a:rPr lang="en-US" sz="1200" b="1" i="1" dirty="0">
                <a:solidFill>
                  <a:srgbClr val="FF0000"/>
                </a:solidFill>
              </a:rPr>
              <a:t>not conducive to full time working people</a:t>
            </a:r>
            <a:r>
              <a:rPr lang="en-US" sz="1200" i="1" dirty="0" smtClean="0">
                <a:solidFill>
                  <a:srgbClr val="FF0000"/>
                </a:solidFill>
              </a:rPr>
              <a:t>."</a:t>
            </a:r>
            <a:endParaRPr lang="en-US" sz="1200" i="1" dirty="0">
              <a:solidFill>
                <a:srgbClr val="FF0000"/>
              </a:solidFill>
            </a:endParaRPr>
          </a:p>
        </p:txBody>
      </p:sp>
      <p:sp>
        <p:nvSpPr>
          <p:cNvPr id="25" name="Rectangle 24"/>
          <p:cNvSpPr/>
          <p:nvPr/>
        </p:nvSpPr>
        <p:spPr>
          <a:xfrm>
            <a:off x="5603269" y="3869769"/>
            <a:ext cx="2667000" cy="830997"/>
          </a:xfrm>
          <a:prstGeom prst="rect">
            <a:avLst/>
          </a:prstGeom>
        </p:spPr>
        <p:txBody>
          <a:bodyPr wrap="square">
            <a:spAutoFit/>
          </a:bodyPr>
          <a:lstStyle/>
          <a:p>
            <a:r>
              <a:rPr lang="en-US" sz="1200" i="1" dirty="0">
                <a:solidFill>
                  <a:schemeClr val="tx2">
                    <a:lumMod val="75000"/>
                  </a:schemeClr>
                </a:solidFill>
              </a:rPr>
              <a:t>“I would always </a:t>
            </a:r>
            <a:r>
              <a:rPr lang="en-US" sz="1200" b="1" i="1" dirty="0">
                <a:solidFill>
                  <a:srgbClr val="FF0000"/>
                </a:solidFill>
              </a:rPr>
              <a:t>prefer to </a:t>
            </a:r>
            <a:r>
              <a:rPr lang="en-US" sz="1200" b="1" i="1" dirty="0" smtClean="0">
                <a:solidFill>
                  <a:srgbClr val="FF0000"/>
                </a:solidFill>
              </a:rPr>
              <a:t>patronize a </a:t>
            </a:r>
            <a:r>
              <a:rPr lang="en-US" sz="1200" b="1" i="1" dirty="0">
                <a:solidFill>
                  <a:srgbClr val="FF0000"/>
                </a:solidFill>
              </a:rPr>
              <a:t>mom and pop </a:t>
            </a:r>
            <a:r>
              <a:rPr lang="en-US" sz="1200" i="1" dirty="0">
                <a:solidFill>
                  <a:schemeClr val="tx2">
                    <a:lumMod val="75000"/>
                  </a:schemeClr>
                </a:solidFill>
              </a:rPr>
              <a:t>over a chain, but not just because they're local.  That's not enough."</a:t>
            </a:r>
          </a:p>
        </p:txBody>
      </p:sp>
    </p:spTree>
    <p:extLst>
      <p:ext uri="{BB962C8B-B14F-4D97-AF65-F5344CB8AC3E}">
        <p14:creationId xmlns:p14="http://schemas.microsoft.com/office/powerpoint/2010/main" val="1415349851"/>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10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P spid="16" grpId="0"/>
      <p:bldP spid="3" grpId="0"/>
      <p:bldP spid="10" grpId="0"/>
      <p:bldP spid="14" grpId="0"/>
      <p:bldP spid="21" grpId="0" animBg="1"/>
      <p:bldP spid="23" grpId="0" animBg="1"/>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8914195990.png"/>
          <p:cNvPicPr>
            <a:picLocks noChangeAspect="1"/>
          </p:cNvPicPr>
          <p:nvPr/>
        </p:nvPicPr>
        <p:blipFill>
          <a:blip r:embed="rId3" cstate="print"/>
          <a:stretch>
            <a:fillRect/>
          </a:stretch>
        </p:blipFill>
        <p:spPr>
          <a:xfrm>
            <a:off x="5143500" y="398836"/>
            <a:ext cx="3581400" cy="4823433"/>
          </a:xfrm>
          <a:prstGeom prst="rect">
            <a:avLst/>
          </a:prstGeom>
        </p:spPr>
      </p:pic>
      <p:sp>
        <p:nvSpPr>
          <p:cNvPr id="9" name="Cloud Callout 8"/>
          <p:cNvSpPr/>
          <p:nvPr/>
        </p:nvSpPr>
        <p:spPr>
          <a:xfrm>
            <a:off x="2362201" y="3409950"/>
            <a:ext cx="2971800" cy="1733549"/>
          </a:xfrm>
          <a:prstGeom prst="cloudCallout">
            <a:avLst>
              <a:gd name="adj1" fmla="val 19801"/>
              <a:gd name="adj2" fmla="val -104051"/>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17</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SERVICE opportunities</a:t>
            </a:r>
            <a:endParaRPr lang="en-US" sz="2800"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 y="803140"/>
            <a:ext cx="3406066" cy="2954655"/>
          </a:xfrm>
          <a:prstGeom prst="rect">
            <a:avLst/>
          </a:prstGeom>
        </p:spPr>
        <p:txBody>
          <a:bodyPr wrap="square">
            <a:spAutoFit/>
          </a:bodyPr>
          <a:lstStyle/>
          <a:p>
            <a:pPr marL="342900" indent="-342900">
              <a:spcAft>
                <a:spcPts val="1200"/>
              </a:spcAft>
              <a:buClr>
                <a:schemeClr val="tx2">
                  <a:lumMod val="75000"/>
                </a:schemeClr>
              </a:buClr>
              <a:buFont typeface="Arial" panose="020B0604020202020204" pitchFamily="34" charset="0"/>
              <a:buChar char="•"/>
            </a:pPr>
            <a:r>
              <a:rPr lang="en-US" sz="1600" dirty="0" smtClean="0">
                <a:solidFill>
                  <a:schemeClr val="tx2"/>
                </a:solidFill>
                <a:latin typeface="Corbel" panose="020B0503020204020204" pitchFamily="34" charset="0"/>
              </a:rPr>
              <a:t>Most participants were very interested in </a:t>
            </a:r>
            <a:r>
              <a:rPr lang="en-US" sz="1600" b="1" dirty="0" smtClean="0">
                <a:solidFill>
                  <a:srgbClr val="FF0000"/>
                </a:solidFill>
                <a:latin typeface="Corbel" panose="020B0503020204020204" pitchFamily="34" charset="0"/>
              </a:rPr>
              <a:t>fitness</a:t>
            </a:r>
            <a:r>
              <a:rPr lang="en-US" sz="1600" dirty="0" smtClean="0">
                <a:solidFill>
                  <a:schemeClr val="tx2"/>
                </a:solidFill>
                <a:latin typeface="Corbel" panose="020B0503020204020204" pitchFamily="34" charset="0"/>
              </a:rPr>
              <a:t>, as well as more </a:t>
            </a:r>
            <a:r>
              <a:rPr lang="en-US" sz="1600" b="1" dirty="0" smtClean="0">
                <a:solidFill>
                  <a:schemeClr val="tx2"/>
                </a:solidFill>
                <a:latin typeface="Corbel" panose="020B0503020204020204" pitchFamily="34" charset="0"/>
              </a:rPr>
              <a:t>childcare, </a:t>
            </a:r>
            <a:r>
              <a:rPr lang="en-US" sz="1600" b="1" dirty="0" smtClean="0">
                <a:solidFill>
                  <a:srgbClr val="FF9900"/>
                </a:solidFill>
                <a:latin typeface="Corbel" panose="020B0503020204020204" pitchFamily="34" charset="0"/>
              </a:rPr>
              <a:t>music classes,</a:t>
            </a:r>
            <a:r>
              <a:rPr lang="en-US" sz="1600" dirty="0" smtClean="0">
                <a:solidFill>
                  <a:srgbClr val="FF9900"/>
                </a:solidFill>
                <a:latin typeface="Corbel" panose="020B0503020204020204" pitchFamily="34" charset="0"/>
              </a:rPr>
              <a:t> </a:t>
            </a:r>
            <a:r>
              <a:rPr lang="en-US" sz="1600" dirty="0" smtClean="0">
                <a:solidFill>
                  <a:schemeClr val="tx2"/>
                </a:solidFill>
                <a:latin typeface="Corbel" panose="020B0503020204020204" pitchFamily="34" charset="0"/>
              </a:rPr>
              <a:t>and </a:t>
            </a:r>
            <a:r>
              <a:rPr lang="en-US" sz="1600" b="1" dirty="0" smtClean="0">
                <a:solidFill>
                  <a:schemeClr val="bg1">
                    <a:lumMod val="50000"/>
                  </a:schemeClr>
                </a:solidFill>
                <a:latin typeface="Corbel" panose="020B0503020204020204" pitchFamily="34" charset="0"/>
              </a:rPr>
              <a:t>medical/dental services</a:t>
            </a:r>
          </a:p>
          <a:p>
            <a:pPr marL="342900" indent="-342900">
              <a:spcAft>
                <a:spcPts val="1200"/>
              </a:spcAft>
              <a:buClr>
                <a:schemeClr val="tx2">
                  <a:lumMod val="75000"/>
                </a:schemeClr>
              </a:buClr>
              <a:buFont typeface="Arial" panose="020B0604020202020204" pitchFamily="34" charset="0"/>
              <a:buChar char="•"/>
            </a:pPr>
            <a:r>
              <a:rPr lang="en-US" sz="1600" dirty="0" smtClean="0">
                <a:solidFill>
                  <a:schemeClr val="tx2"/>
                </a:solidFill>
                <a:latin typeface="Corbel" panose="020B0503020204020204" pitchFamily="34" charset="0"/>
              </a:rPr>
              <a:t>Participants seemed </a:t>
            </a:r>
            <a:r>
              <a:rPr lang="en-US" sz="1600" b="1" dirty="0" smtClean="0">
                <a:solidFill>
                  <a:srgbClr val="FF9900"/>
                </a:solidFill>
                <a:latin typeface="Corbel" panose="020B0503020204020204" pitchFamily="34" charset="0"/>
              </a:rPr>
              <a:t>unaware</a:t>
            </a:r>
            <a:r>
              <a:rPr lang="en-US" sz="1600" dirty="0" smtClean="0">
                <a:solidFill>
                  <a:srgbClr val="FF9900"/>
                </a:solidFill>
                <a:latin typeface="Corbel" panose="020B0503020204020204" pitchFamily="34" charset="0"/>
              </a:rPr>
              <a:t> </a:t>
            </a:r>
            <a:r>
              <a:rPr lang="en-US" sz="1600" b="1" dirty="0" smtClean="0">
                <a:solidFill>
                  <a:srgbClr val="FF9900"/>
                </a:solidFill>
                <a:latin typeface="Corbel" panose="020B0503020204020204" pitchFamily="34" charset="0"/>
              </a:rPr>
              <a:t>of certain services </a:t>
            </a:r>
            <a:r>
              <a:rPr lang="en-US" sz="1600" dirty="0" smtClean="0">
                <a:solidFill>
                  <a:schemeClr val="tx2"/>
                </a:solidFill>
                <a:latin typeface="Corbel" panose="020B0503020204020204" pitchFamily="34" charset="0"/>
              </a:rPr>
              <a:t>that are already offered, </a:t>
            </a:r>
            <a:r>
              <a:rPr lang="en-US" sz="1600" i="1" dirty="0" smtClean="0">
                <a:solidFill>
                  <a:schemeClr val="tx2"/>
                </a:solidFill>
                <a:latin typeface="Corbel" panose="020B0503020204020204" pitchFamily="34" charset="0"/>
              </a:rPr>
              <a:t>e.g</a:t>
            </a:r>
            <a:r>
              <a:rPr lang="en-US" sz="1600" dirty="0" smtClean="0">
                <a:solidFill>
                  <a:schemeClr val="tx2"/>
                </a:solidFill>
                <a:latin typeface="Corbel" panose="020B0503020204020204" pitchFamily="34" charset="0"/>
              </a:rPr>
              <a:t>., numerous requests for a yoga studio (Radiate) or juice bar (Pure Bliss)</a:t>
            </a:r>
          </a:p>
          <a:p>
            <a:pPr>
              <a:spcAft>
                <a:spcPts val="1200"/>
              </a:spcAft>
            </a:pPr>
            <a:endParaRPr lang="en-US" sz="2000" dirty="0">
              <a:solidFill>
                <a:srgbClr val="E68900"/>
              </a:solidFill>
            </a:endParaRPr>
          </a:p>
        </p:txBody>
      </p:sp>
      <p:sp>
        <p:nvSpPr>
          <p:cNvPr id="10" name="Title 1"/>
          <p:cNvSpPr txBox="1">
            <a:spLocks/>
          </p:cNvSpPr>
          <p:nvPr/>
        </p:nvSpPr>
        <p:spPr>
          <a:xfrm>
            <a:off x="2819400" y="13914"/>
            <a:ext cx="8229600" cy="3912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00" b="1" dirty="0" smtClean="0">
                <a:latin typeface="Corbel" panose="020B0503020204020204" pitchFamily="34" charset="0"/>
              </a:rPr>
              <a:t>Q: Is there a type of service that you would like more of in Pelham? (check all that apply)</a:t>
            </a:r>
            <a:endParaRPr lang="en-US" sz="900" b="1" dirty="0">
              <a:latin typeface="Corbel" panose="020B0503020204020204" pitchFamily="34" charset="0"/>
            </a:endParaRPr>
          </a:p>
        </p:txBody>
      </p:sp>
      <p:sp>
        <p:nvSpPr>
          <p:cNvPr id="12" name="Rectangle 11"/>
          <p:cNvSpPr/>
          <p:nvPr/>
        </p:nvSpPr>
        <p:spPr>
          <a:xfrm>
            <a:off x="2667000" y="3638550"/>
            <a:ext cx="2338433" cy="1200329"/>
          </a:xfrm>
          <a:prstGeom prst="rect">
            <a:avLst/>
          </a:prstGeom>
        </p:spPr>
        <p:txBody>
          <a:bodyPr wrap="square">
            <a:spAutoFit/>
          </a:bodyPr>
          <a:lstStyle/>
          <a:p>
            <a:pPr algn="ctr"/>
            <a:r>
              <a:rPr lang="en-US" sz="1200" i="1" dirty="0">
                <a:solidFill>
                  <a:schemeClr val="tx2">
                    <a:lumMod val="75000"/>
                  </a:schemeClr>
                </a:solidFill>
              </a:rPr>
              <a:t>"Would LOVE to see a </a:t>
            </a:r>
            <a:r>
              <a:rPr lang="en-US" sz="1200" b="1" i="1" dirty="0">
                <a:solidFill>
                  <a:srgbClr val="FF0000"/>
                </a:solidFill>
              </a:rPr>
              <a:t>spin or yoga studio</a:t>
            </a:r>
            <a:r>
              <a:rPr lang="en-US" sz="1200" b="1" i="1" dirty="0">
                <a:solidFill>
                  <a:schemeClr val="tx2">
                    <a:lumMod val="75000"/>
                  </a:schemeClr>
                </a:solidFill>
              </a:rPr>
              <a:t> </a:t>
            </a:r>
            <a:r>
              <a:rPr lang="en-US" sz="1200" i="1" dirty="0">
                <a:solidFill>
                  <a:schemeClr val="tx2">
                    <a:lumMod val="75000"/>
                  </a:schemeClr>
                </a:solidFill>
              </a:rPr>
              <a:t>right in downtown Pelham. Would bring a lot of traffic to town and would support other businesses (coffee shops, </a:t>
            </a:r>
            <a:r>
              <a:rPr lang="en-US" sz="1200" b="1" i="1" dirty="0">
                <a:solidFill>
                  <a:srgbClr val="FF0000"/>
                </a:solidFill>
              </a:rPr>
              <a:t>juice bars</a:t>
            </a:r>
            <a:r>
              <a:rPr lang="en-US" sz="1200" i="1" dirty="0">
                <a:solidFill>
                  <a:schemeClr val="tx2">
                    <a:lumMod val="75000"/>
                  </a:schemeClr>
                </a:solidFill>
              </a:rPr>
              <a:t>, etc.)"</a:t>
            </a:r>
          </a:p>
        </p:txBody>
      </p:sp>
    </p:spTree>
    <p:extLst>
      <p:ext uri="{BB962C8B-B14F-4D97-AF65-F5344CB8AC3E}">
        <p14:creationId xmlns:p14="http://schemas.microsoft.com/office/powerpoint/2010/main" val="3388667005"/>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3"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Callout 17"/>
          <p:cNvSpPr/>
          <p:nvPr/>
        </p:nvSpPr>
        <p:spPr>
          <a:xfrm>
            <a:off x="5715001" y="3257550"/>
            <a:ext cx="3360404" cy="1600200"/>
          </a:xfrm>
          <a:prstGeom prst="cloudCallout">
            <a:avLst>
              <a:gd name="adj1" fmla="val -2557"/>
              <a:gd name="adj2" fmla="val 64358"/>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Callout 16"/>
          <p:cNvSpPr/>
          <p:nvPr/>
        </p:nvSpPr>
        <p:spPr>
          <a:xfrm>
            <a:off x="5943600" y="2071985"/>
            <a:ext cx="2934720" cy="1295400"/>
          </a:xfrm>
          <a:prstGeom prst="cloudCallout">
            <a:avLst>
              <a:gd name="adj1" fmla="val 54813"/>
              <a:gd name="adj2" fmla="val 41948"/>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6293084" y="895351"/>
            <a:ext cx="2782320" cy="1295400"/>
          </a:xfrm>
          <a:prstGeom prst="cloudCallout">
            <a:avLst>
              <a:gd name="adj1" fmla="val -56250"/>
              <a:gd name="adj2" fmla="val 39892"/>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18</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Key TAKEAWAYS</a:t>
            </a:r>
            <a:endParaRPr lang="en-US" sz="2800" dirty="0">
              <a:solidFill>
                <a:schemeClr val="tx2">
                  <a:lumMod val="75000"/>
                </a:schemeClr>
              </a:solidFill>
              <a:latin typeface="Corbel" panose="020B0503020204020204" pitchFamily="34" charset="0"/>
            </a:endParaRPr>
          </a:p>
        </p:txBody>
      </p:sp>
      <p:sp>
        <p:nvSpPr>
          <p:cNvPr id="3" name="TextBox 2"/>
          <p:cNvSpPr txBox="1"/>
          <p:nvPr/>
        </p:nvSpPr>
        <p:spPr>
          <a:xfrm>
            <a:off x="238125" y="895350"/>
            <a:ext cx="5553075" cy="4739759"/>
          </a:xfrm>
          <a:prstGeom prst="rect">
            <a:avLst/>
          </a:prstGeom>
          <a:noFill/>
        </p:spPr>
        <p:txBody>
          <a:bodyPr wrap="square" rtlCol="0">
            <a:spAutoFit/>
          </a:bodyPr>
          <a:lstStyle/>
          <a:p>
            <a:endParaRPr lang="en-US" dirty="0">
              <a:solidFill>
                <a:schemeClr val="tx2">
                  <a:lumMod val="75000"/>
                </a:schemeClr>
              </a:solidFill>
              <a:latin typeface="Corbel" panose="020B0503020204020204" pitchFamily="34" charset="0"/>
            </a:endParaRPr>
          </a:p>
          <a:p>
            <a:r>
              <a:rPr lang="en-US" b="1" dirty="0" smtClean="0">
                <a:solidFill>
                  <a:schemeClr val="tx2">
                    <a:lumMod val="75000"/>
                  </a:schemeClr>
                </a:solidFill>
                <a:latin typeface="Corbel" panose="020B0503020204020204" pitchFamily="34" charset="0"/>
              </a:rPr>
              <a:t>What they love:</a:t>
            </a:r>
          </a:p>
          <a:p>
            <a:pPr marL="742950" lvl="1" indent="-285750">
              <a:buFont typeface="Arial" panose="020B0604020202020204" pitchFamily="34" charset="0"/>
              <a:buChar char="•"/>
            </a:pPr>
            <a:r>
              <a:rPr lang="en-US" sz="1600" dirty="0" smtClean="0">
                <a:solidFill>
                  <a:schemeClr val="tx2">
                    <a:lumMod val="75000"/>
                  </a:schemeClr>
                </a:solidFill>
                <a:latin typeface="Corbel" panose="020B0503020204020204" pitchFamily="34" charset="0"/>
              </a:rPr>
              <a:t>Great </a:t>
            </a:r>
            <a:r>
              <a:rPr lang="en-US" sz="1600" b="1" dirty="0">
                <a:solidFill>
                  <a:srgbClr val="FF9900"/>
                </a:solidFill>
                <a:latin typeface="Corbel" panose="020B0503020204020204" pitchFamily="34" charset="0"/>
              </a:rPr>
              <a:t>service</a:t>
            </a:r>
            <a:r>
              <a:rPr lang="en-US" sz="1600" dirty="0">
                <a:solidFill>
                  <a:srgbClr val="FF9900"/>
                </a:solidFill>
                <a:latin typeface="Corbel" panose="020B0503020204020204" pitchFamily="34" charset="0"/>
              </a:rPr>
              <a:t>, </a:t>
            </a:r>
            <a:r>
              <a:rPr lang="en-US" sz="1600" dirty="0" smtClean="0">
                <a:solidFill>
                  <a:schemeClr val="tx2">
                    <a:lumMod val="75000"/>
                  </a:schemeClr>
                </a:solidFill>
                <a:latin typeface="Corbel" panose="020B0503020204020204" pitchFamily="34" charset="0"/>
              </a:rPr>
              <a:t>personal attention, knowledgeable staff</a:t>
            </a:r>
          </a:p>
          <a:p>
            <a:pPr marL="742950" lvl="1" indent="-285750">
              <a:buFont typeface="Arial" panose="020B0604020202020204" pitchFamily="34" charset="0"/>
              <a:buChar char="•"/>
            </a:pPr>
            <a:r>
              <a:rPr lang="en-US" sz="1600" dirty="0" smtClean="0">
                <a:solidFill>
                  <a:schemeClr val="tx2">
                    <a:lumMod val="75000"/>
                  </a:schemeClr>
                </a:solidFill>
                <a:latin typeface="Corbel" panose="020B0503020204020204" pitchFamily="34" charset="0"/>
              </a:rPr>
              <a:t>A sense </a:t>
            </a:r>
            <a:r>
              <a:rPr lang="en-US" sz="1600" dirty="0">
                <a:solidFill>
                  <a:schemeClr val="tx2">
                    <a:lumMod val="75000"/>
                  </a:schemeClr>
                </a:solidFill>
                <a:latin typeface="Corbel" panose="020B0503020204020204" pitchFamily="34" charset="0"/>
              </a:rPr>
              <a:t>of </a:t>
            </a:r>
            <a:r>
              <a:rPr lang="en-US" sz="1600" b="1" dirty="0">
                <a:solidFill>
                  <a:srgbClr val="FF9900"/>
                </a:solidFill>
                <a:latin typeface="Corbel" panose="020B0503020204020204" pitchFamily="34" charset="0"/>
              </a:rPr>
              <a:t>community</a:t>
            </a:r>
            <a:r>
              <a:rPr lang="en-US" sz="1600" dirty="0">
                <a:solidFill>
                  <a:srgbClr val="FF9900"/>
                </a:solidFill>
                <a:latin typeface="Corbel" panose="020B0503020204020204" pitchFamily="34" charset="0"/>
              </a:rPr>
              <a:t>,</a:t>
            </a:r>
            <a:r>
              <a:rPr lang="en-US" sz="1600" dirty="0">
                <a:solidFill>
                  <a:schemeClr val="tx2">
                    <a:lumMod val="75000"/>
                  </a:schemeClr>
                </a:solidFill>
                <a:latin typeface="Corbel" panose="020B0503020204020204" pitchFamily="34" charset="0"/>
              </a:rPr>
              <a:t> small town </a:t>
            </a:r>
            <a:r>
              <a:rPr lang="en-US" sz="1600" dirty="0" smtClean="0">
                <a:solidFill>
                  <a:schemeClr val="tx2">
                    <a:lumMod val="75000"/>
                  </a:schemeClr>
                </a:solidFill>
                <a:latin typeface="Corbel" panose="020B0503020204020204" pitchFamily="34" charset="0"/>
              </a:rPr>
              <a:t>feel </a:t>
            </a:r>
            <a:endParaRPr lang="en-US" sz="1600" dirty="0">
              <a:solidFill>
                <a:schemeClr val="tx2">
                  <a:lumMod val="75000"/>
                </a:schemeClr>
              </a:solidFill>
              <a:latin typeface="Corbel" panose="020B0503020204020204" pitchFamily="34" charset="0"/>
            </a:endParaRPr>
          </a:p>
          <a:p>
            <a:pPr marL="742950" lvl="1" indent="-285750">
              <a:buFont typeface="Arial" panose="020B0604020202020204" pitchFamily="34" charset="0"/>
              <a:buChar char="•"/>
            </a:pPr>
            <a:r>
              <a:rPr lang="en-US" sz="1600" dirty="0" smtClean="0">
                <a:solidFill>
                  <a:schemeClr val="tx2">
                    <a:lumMod val="75000"/>
                  </a:schemeClr>
                </a:solidFill>
                <a:latin typeface="Corbel" panose="020B0503020204020204" pitchFamily="34" charset="0"/>
              </a:rPr>
              <a:t>”Business </a:t>
            </a:r>
            <a:r>
              <a:rPr lang="en-US" sz="1600" dirty="0">
                <a:solidFill>
                  <a:schemeClr val="tx2">
                    <a:lumMod val="75000"/>
                  </a:schemeClr>
                </a:solidFill>
                <a:latin typeface="Corbel" panose="020B0503020204020204" pitchFamily="34" charset="0"/>
              </a:rPr>
              <a:t>owners know you and you know them" </a:t>
            </a:r>
          </a:p>
          <a:p>
            <a:pPr marL="742950" lvl="1" indent="-285750">
              <a:buFont typeface="Arial" panose="020B0604020202020204" pitchFamily="34" charset="0"/>
              <a:buChar char="•"/>
            </a:pPr>
            <a:r>
              <a:rPr lang="en-US" sz="1600" b="1" dirty="0" smtClean="0">
                <a:solidFill>
                  <a:srgbClr val="FF9900"/>
                </a:solidFill>
                <a:latin typeface="Corbel" panose="020B0503020204020204" pitchFamily="34" charset="0"/>
              </a:rPr>
              <a:t>Friendly</a:t>
            </a:r>
            <a:r>
              <a:rPr lang="en-US" sz="1600" dirty="0" smtClean="0">
                <a:solidFill>
                  <a:schemeClr val="tx2">
                    <a:lumMod val="75000"/>
                  </a:schemeClr>
                </a:solidFill>
                <a:latin typeface="Corbel" panose="020B0503020204020204" pitchFamily="34" charset="0"/>
              </a:rPr>
              <a:t> </a:t>
            </a:r>
            <a:r>
              <a:rPr lang="en-US" sz="1600" dirty="0">
                <a:solidFill>
                  <a:schemeClr val="tx2">
                    <a:lumMod val="75000"/>
                  </a:schemeClr>
                </a:solidFill>
                <a:latin typeface="Corbel" panose="020B0503020204020204" pitchFamily="34" charset="0"/>
              </a:rPr>
              <a:t>atmosphere</a:t>
            </a:r>
            <a:r>
              <a:rPr lang="en-US" sz="1600" dirty="0" smtClean="0">
                <a:solidFill>
                  <a:schemeClr val="tx2">
                    <a:lumMod val="75000"/>
                  </a:schemeClr>
                </a:solidFill>
                <a:latin typeface="Corbel" panose="020B0503020204020204" pitchFamily="34" charset="0"/>
              </a:rPr>
              <a:t>; convenience</a:t>
            </a:r>
            <a:r>
              <a:rPr lang="en-US" sz="1600" dirty="0">
                <a:solidFill>
                  <a:schemeClr val="tx2">
                    <a:lumMod val="75000"/>
                  </a:schemeClr>
                </a:solidFill>
                <a:latin typeface="Corbel" panose="020B0503020204020204" pitchFamily="34" charset="0"/>
              </a:rPr>
              <a:t>, </a:t>
            </a:r>
            <a:r>
              <a:rPr lang="en-US" sz="1600" dirty="0" smtClean="0">
                <a:solidFill>
                  <a:schemeClr val="tx2">
                    <a:lumMod val="75000"/>
                  </a:schemeClr>
                </a:solidFill>
                <a:latin typeface="Corbel" panose="020B0503020204020204" pitchFamily="34" charset="0"/>
              </a:rPr>
              <a:t>proximity to home</a:t>
            </a:r>
            <a:endParaRPr lang="en-US" sz="1600" dirty="0">
              <a:solidFill>
                <a:schemeClr val="tx2">
                  <a:lumMod val="75000"/>
                </a:schemeClr>
              </a:solidFill>
              <a:latin typeface="Corbel" panose="020B0503020204020204" pitchFamily="34" charset="0"/>
            </a:endParaRPr>
          </a:p>
          <a:p>
            <a:pPr marL="285750" indent="-285750">
              <a:buFont typeface="Arial" panose="020B0604020202020204" pitchFamily="34" charset="0"/>
              <a:buChar char="•"/>
            </a:pPr>
            <a:endParaRPr lang="en-US" sz="1600" dirty="0">
              <a:solidFill>
                <a:schemeClr val="tx2">
                  <a:lumMod val="75000"/>
                </a:schemeClr>
              </a:solidFill>
              <a:latin typeface="Corbel" panose="020B0503020204020204" pitchFamily="34" charset="0"/>
            </a:endParaRPr>
          </a:p>
          <a:p>
            <a:r>
              <a:rPr lang="en-US" b="1" dirty="0" smtClean="0">
                <a:solidFill>
                  <a:schemeClr val="tx2">
                    <a:lumMod val="75000"/>
                  </a:schemeClr>
                </a:solidFill>
                <a:latin typeface="Corbel" panose="020B0503020204020204" pitchFamily="34" charset="0"/>
              </a:rPr>
              <a:t>What they think needs improvement:</a:t>
            </a:r>
            <a:endParaRPr lang="en-US" b="1" dirty="0">
              <a:solidFill>
                <a:schemeClr val="tx2">
                  <a:lumMod val="75000"/>
                </a:schemeClr>
              </a:solidFill>
              <a:latin typeface="Corbel" panose="020B0503020204020204" pitchFamily="34" charset="0"/>
            </a:endParaRPr>
          </a:p>
          <a:p>
            <a:pPr marL="742950" lvl="1" indent="-285750">
              <a:buFont typeface="Arial" panose="020B0604020202020204" pitchFamily="34" charset="0"/>
              <a:buChar char="•"/>
            </a:pPr>
            <a:r>
              <a:rPr lang="en-US" sz="1600" dirty="0" smtClean="0">
                <a:solidFill>
                  <a:schemeClr val="tx2">
                    <a:lumMod val="75000"/>
                  </a:schemeClr>
                </a:solidFill>
                <a:latin typeface="Corbel" panose="020B0503020204020204" pitchFamily="34" charset="0"/>
              </a:rPr>
              <a:t>More </a:t>
            </a:r>
            <a:r>
              <a:rPr lang="en-US" sz="1600" b="1" dirty="0" smtClean="0">
                <a:solidFill>
                  <a:srgbClr val="FF9900"/>
                </a:solidFill>
                <a:latin typeface="Corbel" panose="020B0503020204020204" pitchFamily="34" charset="0"/>
              </a:rPr>
              <a:t>“charming” </a:t>
            </a:r>
            <a:r>
              <a:rPr lang="en-US" sz="1600" dirty="0" smtClean="0">
                <a:solidFill>
                  <a:schemeClr val="tx2">
                    <a:lumMod val="75000"/>
                  </a:schemeClr>
                </a:solidFill>
                <a:latin typeface="Corbel" panose="020B0503020204020204" pitchFamily="34" charset="0"/>
              </a:rPr>
              <a:t>storefront appeal</a:t>
            </a:r>
          </a:p>
          <a:p>
            <a:pPr marL="742950" lvl="1" indent="-285750">
              <a:buFont typeface="Arial" panose="020B0604020202020204" pitchFamily="34" charset="0"/>
              <a:buChar char="•"/>
            </a:pPr>
            <a:r>
              <a:rPr lang="en-US" sz="1600" dirty="0" smtClean="0">
                <a:solidFill>
                  <a:schemeClr val="tx2">
                    <a:lumMod val="75000"/>
                  </a:schemeClr>
                </a:solidFill>
                <a:latin typeface="Corbel" panose="020B0503020204020204" pitchFamily="34" charset="0"/>
              </a:rPr>
              <a:t>Greater</a:t>
            </a:r>
            <a:r>
              <a:rPr lang="en-US" sz="1600" b="1" dirty="0" smtClean="0">
                <a:solidFill>
                  <a:schemeClr val="tx2">
                    <a:lumMod val="75000"/>
                  </a:schemeClr>
                </a:solidFill>
                <a:latin typeface="Corbel" panose="020B0503020204020204" pitchFamily="34" charset="0"/>
              </a:rPr>
              <a:t> </a:t>
            </a:r>
            <a:r>
              <a:rPr lang="en-US" sz="1600" b="1" dirty="0" smtClean="0">
                <a:solidFill>
                  <a:srgbClr val="FF9900"/>
                </a:solidFill>
                <a:latin typeface="Corbel" panose="020B0503020204020204" pitchFamily="34" charset="0"/>
              </a:rPr>
              <a:t>diversity</a:t>
            </a:r>
            <a:r>
              <a:rPr lang="en-US" sz="1600" b="1" dirty="0" smtClean="0">
                <a:solidFill>
                  <a:schemeClr val="tx2">
                    <a:lumMod val="75000"/>
                  </a:schemeClr>
                </a:solidFill>
                <a:latin typeface="Corbel" panose="020B0503020204020204" pitchFamily="34" charset="0"/>
              </a:rPr>
              <a:t> </a:t>
            </a:r>
            <a:r>
              <a:rPr lang="en-US" sz="1600" dirty="0" smtClean="0">
                <a:solidFill>
                  <a:schemeClr val="tx2">
                    <a:lumMod val="75000"/>
                  </a:schemeClr>
                </a:solidFill>
                <a:latin typeface="Corbel" panose="020B0503020204020204" pitchFamily="34" charset="0"/>
              </a:rPr>
              <a:t>of options</a:t>
            </a:r>
          </a:p>
          <a:p>
            <a:pPr marL="742950" lvl="1" indent="-285750">
              <a:buFont typeface="Arial" panose="020B0604020202020204" pitchFamily="34" charset="0"/>
              <a:buChar char="•"/>
            </a:pPr>
            <a:r>
              <a:rPr lang="en-US" sz="1600" b="1" dirty="0" smtClean="0">
                <a:solidFill>
                  <a:srgbClr val="FF9900"/>
                </a:solidFill>
                <a:latin typeface="Corbel" panose="020B0503020204020204" pitchFamily="34" charset="0"/>
              </a:rPr>
              <a:t>Extended hours</a:t>
            </a:r>
            <a:r>
              <a:rPr lang="en-US" sz="1600" dirty="0" smtClean="0">
                <a:solidFill>
                  <a:srgbClr val="FF9900"/>
                </a:solidFill>
                <a:latin typeface="Corbel" panose="020B0503020204020204" pitchFamily="34" charset="0"/>
              </a:rPr>
              <a:t>: </a:t>
            </a:r>
            <a:r>
              <a:rPr lang="en-US" sz="1600" dirty="0" smtClean="0">
                <a:solidFill>
                  <a:schemeClr val="tx2">
                    <a:lumMod val="75000"/>
                  </a:schemeClr>
                </a:solidFill>
                <a:latin typeface="Corbel" panose="020B0503020204020204" pitchFamily="34" charset="0"/>
              </a:rPr>
              <a:t>weekday evenings and weekends</a:t>
            </a:r>
          </a:p>
          <a:p>
            <a:pPr lvl="1"/>
            <a:endParaRPr lang="en-US" sz="1600" i="1" dirty="0" smtClean="0">
              <a:solidFill>
                <a:schemeClr val="tx2">
                  <a:lumMod val="75000"/>
                </a:schemeClr>
              </a:solidFill>
              <a:latin typeface="Corbel" panose="020B0503020204020204" pitchFamily="34" charset="0"/>
            </a:endParaRPr>
          </a:p>
          <a:p>
            <a:pPr algn="ctr"/>
            <a:r>
              <a:rPr lang="en-US" dirty="0" smtClean="0">
                <a:solidFill>
                  <a:srgbClr val="FF0000"/>
                </a:solidFill>
                <a:latin typeface="Corbel" panose="020B0503020204020204" pitchFamily="34" charset="0"/>
              </a:rPr>
              <a:t>The </a:t>
            </a:r>
            <a:r>
              <a:rPr lang="en-US" b="1" dirty="0" smtClean="0">
                <a:solidFill>
                  <a:srgbClr val="FF0000"/>
                </a:solidFill>
                <a:latin typeface="Corbel" panose="020B0503020204020204" pitchFamily="34" charset="0"/>
              </a:rPr>
              <a:t>Love Pelham </a:t>
            </a:r>
            <a:r>
              <a:rPr lang="en-US" dirty="0" smtClean="0">
                <a:solidFill>
                  <a:srgbClr val="FF0000"/>
                </a:solidFill>
                <a:latin typeface="Corbel" panose="020B0503020204020204" pitchFamily="34" charset="0"/>
              </a:rPr>
              <a:t>survey also generated a list of </a:t>
            </a:r>
            <a:r>
              <a:rPr lang="en-US" b="1" dirty="0" smtClean="0">
                <a:solidFill>
                  <a:srgbClr val="FF0000"/>
                </a:solidFill>
                <a:latin typeface="Corbel" panose="020B0503020204020204" pitchFamily="34" charset="0"/>
              </a:rPr>
              <a:t>over 120 email </a:t>
            </a:r>
            <a:r>
              <a:rPr lang="en-US" b="1" dirty="0" smtClean="0">
                <a:solidFill>
                  <a:srgbClr val="FF0000"/>
                </a:solidFill>
                <a:latin typeface="Corbel" panose="020B0503020204020204" pitchFamily="34" charset="0"/>
              </a:rPr>
              <a:t>addresses</a:t>
            </a:r>
            <a:r>
              <a:rPr lang="en-US" dirty="0" smtClean="0">
                <a:solidFill>
                  <a:srgbClr val="FF0000"/>
                </a:solidFill>
                <a:latin typeface="Corbel" panose="020B0503020204020204" pitchFamily="34" charset="0"/>
              </a:rPr>
              <a:t> of Pelham </a:t>
            </a:r>
            <a:r>
              <a:rPr lang="en-US" dirty="0" smtClean="0">
                <a:solidFill>
                  <a:srgbClr val="FF0000"/>
                </a:solidFill>
                <a:latin typeface="Corbel" panose="020B0503020204020204" pitchFamily="34" charset="0"/>
              </a:rPr>
              <a:t>residents </a:t>
            </a:r>
            <a:r>
              <a:rPr lang="en-US" dirty="0" smtClean="0">
                <a:solidFill>
                  <a:srgbClr val="FF0000"/>
                </a:solidFill>
                <a:latin typeface="Corbel" panose="020B0503020204020204" pitchFamily="34" charset="0"/>
              </a:rPr>
              <a:t>interested in forming a </a:t>
            </a:r>
            <a:r>
              <a:rPr lang="en-US" b="1" dirty="0" smtClean="0">
                <a:solidFill>
                  <a:srgbClr val="FF0000"/>
                </a:solidFill>
                <a:latin typeface="Corbel" panose="020B0503020204020204" pitchFamily="34" charset="0"/>
              </a:rPr>
              <a:t>committee for local improvement and </a:t>
            </a:r>
            <a:r>
              <a:rPr lang="en-US" b="1" dirty="0" smtClean="0">
                <a:solidFill>
                  <a:srgbClr val="FF0000"/>
                </a:solidFill>
                <a:latin typeface="Corbel" panose="020B0503020204020204" pitchFamily="34" charset="0"/>
              </a:rPr>
              <a:t>revitalization</a:t>
            </a:r>
            <a:r>
              <a:rPr lang="en-US" dirty="0" smtClean="0">
                <a:solidFill>
                  <a:srgbClr val="FF0000"/>
                </a:solidFill>
                <a:latin typeface="Corbel" panose="020B0503020204020204" pitchFamily="34" charset="0"/>
              </a:rPr>
              <a:t>!</a:t>
            </a:r>
            <a:endParaRPr lang="en-US" dirty="0">
              <a:solidFill>
                <a:srgbClr val="FF0000"/>
              </a:solidFill>
              <a:latin typeface="Corbel" panose="020B0503020204020204" pitchFamily="34" charset="0"/>
            </a:endParaRPr>
          </a:p>
          <a:p>
            <a:pPr lvl="1"/>
            <a:endParaRPr lang="en-US" sz="1600" i="1" dirty="0" smtClean="0">
              <a:solidFill>
                <a:schemeClr val="tx2">
                  <a:lumMod val="75000"/>
                </a:schemeClr>
              </a:solidFill>
              <a:latin typeface="Corbel" panose="020B0503020204020204" pitchFamily="34" charset="0"/>
            </a:endParaRPr>
          </a:p>
          <a:p>
            <a:r>
              <a:rPr lang="en-US" sz="1600" dirty="0">
                <a:solidFill>
                  <a:schemeClr val="tx2">
                    <a:lumMod val="75000"/>
                  </a:schemeClr>
                </a:solidFill>
                <a:latin typeface="Corbel" panose="020B0503020204020204" pitchFamily="34" charset="0"/>
              </a:rPr>
              <a:t>	</a:t>
            </a:r>
            <a:endParaRPr lang="en-US" sz="1600" dirty="0" smtClean="0">
              <a:solidFill>
                <a:schemeClr val="tx2">
                  <a:lumMod val="75000"/>
                </a:schemeClr>
              </a:solidFill>
              <a:latin typeface="Corbel" panose="020B0503020204020204" pitchFamily="34" charset="0"/>
            </a:endParaRPr>
          </a:p>
        </p:txBody>
      </p:sp>
      <p:sp>
        <p:nvSpPr>
          <p:cNvPr id="5" name="Rectangle 4"/>
          <p:cNvSpPr/>
          <p:nvPr/>
        </p:nvSpPr>
        <p:spPr>
          <a:xfrm>
            <a:off x="6135121" y="3486150"/>
            <a:ext cx="2551678" cy="1169551"/>
          </a:xfrm>
          <a:prstGeom prst="rect">
            <a:avLst/>
          </a:prstGeom>
        </p:spPr>
        <p:txBody>
          <a:bodyPr wrap="square">
            <a:spAutoFit/>
          </a:bodyPr>
          <a:lstStyle/>
          <a:p>
            <a:pPr algn="ctr"/>
            <a:r>
              <a:rPr lang="en-US" sz="1400" i="1" dirty="0" smtClean="0">
                <a:solidFill>
                  <a:schemeClr val="tx2">
                    <a:lumMod val="75000"/>
                  </a:schemeClr>
                </a:solidFill>
                <a:latin typeface="Corbel" panose="020B0503020204020204" pitchFamily="34" charset="0"/>
              </a:rPr>
              <a:t>“We </a:t>
            </a:r>
            <a:r>
              <a:rPr lang="en-US" sz="1400" i="1" dirty="0">
                <a:solidFill>
                  <a:schemeClr val="tx2">
                    <a:lumMod val="75000"/>
                  </a:schemeClr>
                </a:solidFill>
                <a:latin typeface="Corbel" panose="020B0503020204020204" pitchFamily="34" charset="0"/>
              </a:rPr>
              <a:t>are </a:t>
            </a:r>
            <a:r>
              <a:rPr lang="en-US" sz="1400" i="1" dirty="0" smtClean="0">
                <a:solidFill>
                  <a:schemeClr val="tx2">
                    <a:lumMod val="75000"/>
                  </a:schemeClr>
                </a:solidFill>
                <a:latin typeface="Corbel" panose="020B0503020204020204" pitchFamily="34" charset="0"/>
              </a:rPr>
              <a:t>… </a:t>
            </a:r>
            <a:r>
              <a:rPr lang="en-US" sz="1400" i="1" dirty="0">
                <a:solidFill>
                  <a:schemeClr val="tx2">
                    <a:lumMod val="75000"/>
                  </a:schemeClr>
                </a:solidFill>
                <a:latin typeface="Corbel" panose="020B0503020204020204" pitchFamily="34" charset="0"/>
              </a:rPr>
              <a:t>underserved in Pelham with good restaurants and </a:t>
            </a:r>
            <a:r>
              <a:rPr lang="en-US" sz="1400" i="1" dirty="0" smtClean="0">
                <a:solidFill>
                  <a:schemeClr val="tx2">
                    <a:lumMod val="75000"/>
                  </a:schemeClr>
                </a:solidFill>
                <a:latin typeface="Corbel" panose="020B0503020204020204" pitchFamily="34" charset="0"/>
              </a:rPr>
              <a:t>thoughtful, </a:t>
            </a:r>
            <a:r>
              <a:rPr lang="en-US" sz="1400" b="1" i="1" dirty="0" smtClean="0">
                <a:solidFill>
                  <a:srgbClr val="FF0000"/>
                </a:solidFill>
                <a:latin typeface="Corbel" panose="020B0503020204020204" pitchFamily="34" charset="0"/>
              </a:rPr>
              <a:t>boutique</a:t>
            </a:r>
            <a:r>
              <a:rPr lang="en-US" sz="1400" b="1" i="1" dirty="0">
                <a:solidFill>
                  <a:srgbClr val="FF0000"/>
                </a:solidFill>
                <a:latin typeface="Corbel" panose="020B0503020204020204" pitchFamily="34" charset="0"/>
              </a:rPr>
              <a:t>, </a:t>
            </a:r>
            <a:r>
              <a:rPr lang="en-US" sz="1400" b="1" i="1" dirty="0" smtClean="0">
                <a:solidFill>
                  <a:srgbClr val="FF0000"/>
                </a:solidFill>
                <a:latin typeface="Corbel" panose="020B0503020204020204" pitchFamily="34" charset="0"/>
              </a:rPr>
              <a:t/>
            </a:r>
            <a:br>
              <a:rPr lang="en-US" sz="1400" b="1" i="1" dirty="0" smtClean="0">
                <a:solidFill>
                  <a:srgbClr val="FF0000"/>
                </a:solidFill>
                <a:latin typeface="Corbel" panose="020B0503020204020204" pitchFamily="34" charset="0"/>
              </a:rPr>
            </a:br>
            <a:r>
              <a:rPr lang="en-US" sz="1400" b="1" i="1" dirty="0" smtClean="0">
                <a:solidFill>
                  <a:srgbClr val="FF0000"/>
                </a:solidFill>
                <a:latin typeface="Corbel" panose="020B0503020204020204" pitchFamily="34" charset="0"/>
              </a:rPr>
              <a:t>well-merchandised retail </a:t>
            </a:r>
            <a:r>
              <a:rPr lang="en-US" sz="1400" i="1" dirty="0">
                <a:solidFill>
                  <a:schemeClr val="tx2">
                    <a:lumMod val="75000"/>
                  </a:schemeClr>
                </a:solidFill>
                <a:latin typeface="Corbel" panose="020B0503020204020204" pitchFamily="34" charset="0"/>
              </a:rPr>
              <a:t>destinations."</a:t>
            </a:r>
          </a:p>
        </p:txBody>
      </p:sp>
      <p:sp>
        <p:nvSpPr>
          <p:cNvPr id="10" name="Rectangle 9"/>
          <p:cNvSpPr/>
          <p:nvPr/>
        </p:nvSpPr>
        <p:spPr>
          <a:xfrm>
            <a:off x="6553200" y="1047750"/>
            <a:ext cx="2462313" cy="954107"/>
          </a:xfrm>
          <a:prstGeom prst="rect">
            <a:avLst/>
          </a:prstGeom>
        </p:spPr>
        <p:txBody>
          <a:bodyPr wrap="square">
            <a:spAutoFit/>
          </a:bodyPr>
          <a:lstStyle/>
          <a:p>
            <a:pPr algn="ctr"/>
            <a:r>
              <a:rPr lang="en-US" sz="1400" i="1" dirty="0" smtClean="0">
                <a:solidFill>
                  <a:schemeClr val="tx2">
                    <a:lumMod val="75000"/>
                  </a:schemeClr>
                </a:solidFill>
                <a:latin typeface="Corbel" panose="020B0503020204020204" pitchFamily="34" charset="0"/>
              </a:rPr>
              <a:t>“I'd </a:t>
            </a:r>
            <a:r>
              <a:rPr lang="en-US" sz="1400" i="1" dirty="0">
                <a:solidFill>
                  <a:schemeClr val="tx2">
                    <a:lumMod val="75000"/>
                  </a:schemeClr>
                </a:solidFill>
                <a:latin typeface="Corbel" panose="020B0503020204020204" pitchFamily="34" charset="0"/>
              </a:rPr>
              <a:t>be happy to pay a few dollars more in exchange for a </a:t>
            </a:r>
            <a:r>
              <a:rPr lang="en-US" sz="1400" b="1" i="1" dirty="0">
                <a:solidFill>
                  <a:srgbClr val="FF0000"/>
                </a:solidFill>
                <a:latin typeface="Corbel" panose="020B0503020204020204" pitchFamily="34" charset="0"/>
              </a:rPr>
              <a:t>thriving local </a:t>
            </a:r>
            <a:r>
              <a:rPr lang="en-US" sz="1400" b="1" i="1" dirty="0" smtClean="0">
                <a:solidFill>
                  <a:srgbClr val="FF0000"/>
                </a:solidFill>
                <a:latin typeface="Corbel" panose="020B0503020204020204" pitchFamily="34" charset="0"/>
              </a:rPr>
              <a:t/>
            </a:r>
            <a:br>
              <a:rPr lang="en-US" sz="1400" b="1" i="1" dirty="0" smtClean="0">
                <a:solidFill>
                  <a:srgbClr val="FF0000"/>
                </a:solidFill>
                <a:latin typeface="Corbel" panose="020B0503020204020204" pitchFamily="34" charset="0"/>
              </a:rPr>
            </a:br>
            <a:r>
              <a:rPr lang="en-US" sz="1400" b="1" i="1" dirty="0" smtClean="0">
                <a:solidFill>
                  <a:srgbClr val="FF0000"/>
                </a:solidFill>
                <a:latin typeface="Corbel" panose="020B0503020204020204" pitchFamily="34" charset="0"/>
              </a:rPr>
              <a:t>community</a:t>
            </a:r>
            <a:r>
              <a:rPr lang="en-US" sz="1400" i="1" dirty="0" smtClean="0">
                <a:solidFill>
                  <a:schemeClr val="tx2">
                    <a:lumMod val="75000"/>
                  </a:schemeClr>
                </a:solidFill>
                <a:latin typeface="Corbel" panose="020B0503020204020204" pitchFamily="34" charset="0"/>
              </a:rPr>
              <a:t>.”</a:t>
            </a:r>
            <a:endParaRPr lang="en-US" sz="1400" i="1" dirty="0">
              <a:solidFill>
                <a:schemeClr val="tx2">
                  <a:lumMod val="75000"/>
                </a:schemeClr>
              </a:solidFill>
              <a:latin typeface="Corbel" panose="020B0503020204020204" pitchFamily="34" charset="0"/>
            </a:endParaRPr>
          </a:p>
        </p:txBody>
      </p:sp>
      <p:sp>
        <p:nvSpPr>
          <p:cNvPr id="11" name="Rectangle 10"/>
          <p:cNvSpPr/>
          <p:nvPr/>
        </p:nvSpPr>
        <p:spPr>
          <a:xfrm>
            <a:off x="6293084" y="2350353"/>
            <a:ext cx="2782320" cy="738664"/>
          </a:xfrm>
          <a:prstGeom prst="rect">
            <a:avLst/>
          </a:prstGeom>
        </p:spPr>
        <p:txBody>
          <a:bodyPr wrap="square">
            <a:spAutoFit/>
          </a:bodyPr>
          <a:lstStyle/>
          <a:p>
            <a:r>
              <a:rPr lang="en-US" sz="1400" i="1" dirty="0">
                <a:solidFill>
                  <a:schemeClr val="tx2">
                    <a:lumMod val="75000"/>
                  </a:schemeClr>
                </a:solidFill>
                <a:latin typeface="Corbel" panose="020B0503020204020204" pitchFamily="34" charset="0"/>
              </a:rPr>
              <a:t>"I love that there are no major chains but I </a:t>
            </a:r>
            <a:r>
              <a:rPr lang="en-US" sz="1400" i="1" dirty="0" smtClean="0">
                <a:solidFill>
                  <a:schemeClr val="tx2">
                    <a:lumMod val="75000"/>
                  </a:schemeClr>
                </a:solidFill>
                <a:latin typeface="Corbel" panose="020B0503020204020204" pitchFamily="34" charset="0"/>
              </a:rPr>
              <a:t>just </a:t>
            </a:r>
            <a:r>
              <a:rPr lang="en-US" sz="1400" i="1" dirty="0">
                <a:solidFill>
                  <a:schemeClr val="tx2">
                    <a:lumMod val="75000"/>
                  </a:schemeClr>
                </a:solidFill>
                <a:latin typeface="Corbel" panose="020B0503020204020204" pitchFamily="34" charset="0"/>
              </a:rPr>
              <a:t>wish there were </a:t>
            </a:r>
            <a:r>
              <a:rPr lang="en-US" sz="1400" b="1" i="1" dirty="0">
                <a:solidFill>
                  <a:srgbClr val="FF0000"/>
                </a:solidFill>
                <a:latin typeface="Corbel" panose="020B0503020204020204" pitchFamily="34" charset="0"/>
              </a:rPr>
              <a:t>more options </a:t>
            </a:r>
            <a:r>
              <a:rPr lang="en-US" sz="1400" i="1" dirty="0">
                <a:solidFill>
                  <a:schemeClr val="tx2">
                    <a:lumMod val="75000"/>
                  </a:schemeClr>
                </a:solidFill>
                <a:latin typeface="Corbel" panose="020B0503020204020204" pitchFamily="34" charset="0"/>
              </a:rPr>
              <a:t>generally</a:t>
            </a:r>
            <a:r>
              <a:rPr lang="en-US" sz="1400" i="1" dirty="0" smtClean="0">
                <a:solidFill>
                  <a:schemeClr val="tx2">
                    <a:lumMod val="75000"/>
                  </a:schemeClr>
                </a:solidFill>
                <a:latin typeface="Corbel" panose="020B0503020204020204" pitchFamily="34" charset="0"/>
              </a:rPr>
              <a:t>.”</a:t>
            </a:r>
            <a:endParaRPr lang="en-US" sz="1400" i="1"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56975"/>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9" grpId="0" animBg="1"/>
      <p:bldP spid="16" grpId="0"/>
      <p:bldP spid="3" grpId="0"/>
      <p:bldP spid="5"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Callout 17"/>
          <p:cNvSpPr/>
          <p:nvPr/>
        </p:nvSpPr>
        <p:spPr>
          <a:xfrm>
            <a:off x="5410200" y="742950"/>
            <a:ext cx="3665205" cy="3810000"/>
          </a:xfrm>
          <a:prstGeom prst="cloudCallout">
            <a:avLst>
              <a:gd name="adj1" fmla="val -2557"/>
              <a:gd name="adj2" fmla="val 64358"/>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19</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CONCLUSION</a:t>
            </a:r>
            <a:endParaRPr lang="en-US" sz="2800" dirty="0">
              <a:solidFill>
                <a:schemeClr val="tx2">
                  <a:lumMod val="75000"/>
                </a:schemeClr>
              </a:solidFill>
              <a:latin typeface="Corbel" panose="020B0503020204020204" pitchFamily="34" charset="0"/>
            </a:endParaRPr>
          </a:p>
        </p:txBody>
      </p:sp>
      <p:sp>
        <p:nvSpPr>
          <p:cNvPr id="3" name="TextBox 2"/>
          <p:cNvSpPr txBox="1"/>
          <p:nvPr/>
        </p:nvSpPr>
        <p:spPr>
          <a:xfrm>
            <a:off x="238125" y="895350"/>
            <a:ext cx="4943475" cy="2769989"/>
          </a:xfrm>
          <a:prstGeom prst="rect">
            <a:avLst/>
          </a:prstGeom>
          <a:noFill/>
        </p:spPr>
        <p:txBody>
          <a:bodyPr wrap="square" rtlCol="0">
            <a:spAutoFit/>
          </a:bodyPr>
          <a:lstStyle/>
          <a:p>
            <a:pPr>
              <a:spcBef>
                <a:spcPts val="600"/>
              </a:spcBef>
              <a:spcAft>
                <a:spcPts val="600"/>
              </a:spcAft>
            </a:pPr>
            <a:endParaRPr lang="en-US" dirty="0">
              <a:solidFill>
                <a:schemeClr val="tx2">
                  <a:lumMod val="75000"/>
                </a:schemeClr>
              </a:solidFill>
              <a:latin typeface="Corbel" panose="020B0503020204020204" pitchFamily="34" charset="0"/>
            </a:endParaRPr>
          </a:p>
          <a:p>
            <a:r>
              <a:rPr lang="en-US" b="1" dirty="0" smtClean="0">
                <a:solidFill>
                  <a:schemeClr val="tx2">
                    <a:lumMod val="75000"/>
                  </a:schemeClr>
                </a:solidFill>
                <a:latin typeface="Corbel" panose="020B0503020204020204" pitchFamily="34" charset="0"/>
              </a:rPr>
              <a:t>Although they see room for improvement…</a:t>
            </a:r>
          </a:p>
          <a:p>
            <a:r>
              <a:rPr lang="en-US" b="1" dirty="0" smtClean="0">
                <a:solidFill>
                  <a:schemeClr val="tx2">
                    <a:lumMod val="75000"/>
                  </a:schemeClr>
                </a:solidFill>
                <a:latin typeface="Corbel" panose="020B0503020204020204" pitchFamily="34" charset="0"/>
              </a:rPr>
              <a:t>People </a:t>
            </a:r>
            <a:r>
              <a:rPr lang="en-US" b="1" dirty="0" smtClean="0">
                <a:solidFill>
                  <a:srgbClr val="FF0000"/>
                </a:solidFill>
                <a:latin typeface="Corbel" panose="020B0503020204020204" pitchFamily="34" charset="0"/>
              </a:rPr>
              <a:t>LOVE PELHAM!</a:t>
            </a:r>
          </a:p>
          <a:p>
            <a:pPr marL="742950" lvl="1" indent="-285750">
              <a:spcBef>
                <a:spcPts val="600"/>
              </a:spcBef>
              <a:spcAft>
                <a:spcPts val="600"/>
              </a:spcAft>
              <a:buFont typeface="Arial" panose="020B0604020202020204" pitchFamily="34" charset="0"/>
              <a:buChar char="•"/>
            </a:pPr>
            <a:r>
              <a:rPr lang="en-US" sz="1600" dirty="0" smtClean="0">
                <a:solidFill>
                  <a:schemeClr val="tx2">
                    <a:lumMod val="75000"/>
                  </a:schemeClr>
                </a:solidFill>
                <a:latin typeface="Corbel" panose="020B0503020204020204" pitchFamily="34" charset="0"/>
              </a:rPr>
              <a:t>Huge </a:t>
            </a:r>
            <a:r>
              <a:rPr lang="en-US" sz="1600" dirty="0">
                <a:solidFill>
                  <a:schemeClr val="tx2">
                    <a:lumMod val="75000"/>
                  </a:schemeClr>
                </a:solidFill>
                <a:latin typeface="Corbel" panose="020B0503020204020204" pitchFamily="34" charset="0"/>
              </a:rPr>
              <a:t>interest, response and participation in </a:t>
            </a:r>
            <a:r>
              <a:rPr lang="en-US" sz="1600" dirty="0" smtClean="0">
                <a:solidFill>
                  <a:schemeClr val="tx2">
                    <a:lumMod val="75000"/>
                  </a:schemeClr>
                </a:solidFill>
                <a:latin typeface="Corbel" panose="020B0503020204020204" pitchFamily="34" charset="0"/>
              </a:rPr>
              <a:t>this </a:t>
            </a:r>
            <a:r>
              <a:rPr lang="en-US" sz="1600" dirty="0">
                <a:solidFill>
                  <a:schemeClr val="tx2">
                    <a:lumMod val="75000"/>
                  </a:schemeClr>
                </a:solidFill>
                <a:latin typeface="Corbel" panose="020B0503020204020204" pitchFamily="34" charset="0"/>
              </a:rPr>
              <a:t>project</a:t>
            </a:r>
          </a:p>
          <a:p>
            <a:pPr marL="742950" lvl="1" indent="-285750">
              <a:spcBef>
                <a:spcPts val="600"/>
              </a:spcBef>
              <a:spcAft>
                <a:spcPts val="600"/>
              </a:spcAft>
              <a:buFont typeface="Arial" panose="020B0604020202020204" pitchFamily="34" charset="0"/>
              <a:buChar char="•"/>
            </a:pPr>
            <a:r>
              <a:rPr lang="en-US" sz="1600" dirty="0">
                <a:solidFill>
                  <a:schemeClr val="tx2">
                    <a:lumMod val="75000"/>
                  </a:schemeClr>
                </a:solidFill>
                <a:latin typeface="Corbel" panose="020B0503020204020204" pitchFamily="34" charset="0"/>
              </a:rPr>
              <a:t>Strong love for the Pelham community </a:t>
            </a:r>
          </a:p>
          <a:p>
            <a:pPr marL="742950" lvl="1" indent="-285750">
              <a:spcBef>
                <a:spcPts val="600"/>
              </a:spcBef>
              <a:spcAft>
                <a:spcPts val="600"/>
              </a:spcAft>
              <a:buFont typeface="Arial" panose="020B0604020202020204" pitchFamily="34" charset="0"/>
              <a:buChar char="•"/>
            </a:pPr>
            <a:r>
              <a:rPr lang="en-US" sz="1600" dirty="0">
                <a:solidFill>
                  <a:schemeClr val="tx2">
                    <a:lumMod val="75000"/>
                  </a:schemeClr>
                </a:solidFill>
                <a:latin typeface="Corbel" panose="020B0503020204020204" pitchFamily="34" charset="0"/>
              </a:rPr>
              <a:t>Desire to be drawn into downtown Pelham</a:t>
            </a:r>
          </a:p>
          <a:p>
            <a:pPr>
              <a:spcBef>
                <a:spcPts val="600"/>
              </a:spcBef>
              <a:spcAft>
                <a:spcPts val="600"/>
              </a:spcAft>
            </a:pPr>
            <a:r>
              <a:rPr lang="en-US" sz="1600" dirty="0">
                <a:solidFill>
                  <a:schemeClr val="tx2">
                    <a:lumMod val="75000"/>
                  </a:schemeClr>
                </a:solidFill>
                <a:latin typeface="Corbel" panose="020B0503020204020204" pitchFamily="34" charset="0"/>
              </a:rPr>
              <a:t>	</a:t>
            </a:r>
            <a:endParaRPr lang="en-US" sz="1600" dirty="0" smtClean="0">
              <a:solidFill>
                <a:schemeClr val="tx2">
                  <a:lumMod val="75000"/>
                </a:schemeClr>
              </a:solidFill>
              <a:latin typeface="Corbel" panose="020B0503020204020204" pitchFamily="34" charset="0"/>
            </a:endParaRPr>
          </a:p>
        </p:txBody>
      </p:sp>
      <p:sp>
        <p:nvSpPr>
          <p:cNvPr id="5" name="Rectangle 4"/>
          <p:cNvSpPr/>
          <p:nvPr/>
        </p:nvSpPr>
        <p:spPr>
          <a:xfrm>
            <a:off x="5867400" y="1309122"/>
            <a:ext cx="2627878" cy="2462213"/>
          </a:xfrm>
          <a:prstGeom prst="rect">
            <a:avLst/>
          </a:prstGeom>
        </p:spPr>
        <p:txBody>
          <a:bodyPr wrap="square">
            <a:spAutoFit/>
          </a:bodyPr>
          <a:lstStyle/>
          <a:p>
            <a:pPr algn="ctr"/>
            <a:r>
              <a:rPr lang="en-US" sz="1400" i="1" dirty="0" smtClean="0">
                <a:solidFill>
                  <a:schemeClr val="tx2">
                    <a:lumMod val="75000"/>
                  </a:schemeClr>
                </a:solidFill>
                <a:latin typeface="Corbel" panose="020B0503020204020204" pitchFamily="34" charset="0"/>
              </a:rPr>
              <a:t>“Hurricane </a:t>
            </a:r>
            <a:r>
              <a:rPr lang="en-US" sz="1400" i="1" dirty="0">
                <a:solidFill>
                  <a:schemeClr val="tx2">
                    <a:lumMod val="75000"/>
                  </a:schemeClr>
                </a:solidFill>
                <a:latin typeface="Corbel" panose="020B0503020204020204" pitchFamily="34" charset="0"/>
              </a:rPr>
              <a:t>Sandy is </a:t>
            </a:r>
            <a:r>
              <a:rPr lang="en-US" sz="1400" i="1" dirty="0" smtClean="0">
                <a:solidFill>
                  <a:schemeClr val="tx2">
                    <a:lumMod val="75000"/>
                  </a:schemeClr>
                </a:solidFill>
                <a:latin typeface="Corbel" panose="020B0503020204020204" pitchFamily="34" charset="0"/>
              </a:rPr>
              <a:t>a[n] </a:t>
            </a:r>
            <a:r>
              <a:rPr lang="en-US" sz="1400" i="1" dirty="0">
                <a:solidFill>
                  <a:schemeClr val="tx2">
                    <a:lumMod val="75000"/>
                  </a:schemeClr>
                </a:solidFill>
                <a:latin typeface="Corbel" panose="020B0503020204020204" pitchFamily="34" charset="0"/>
              </a:rPr>
              <a:t>excellent example. Although a few years ago, we will </a:t>
            </a:r>
            <a:r>
              <a:rPr lang="en-US" sz="1400" b="1" i="1" dirty="0">
                <a:solidFill>
                  <a:srgbClr val="FF0000"/>
                </a:solidFill>
                <a:latin typeface="Corbel" panose="020B0503020204020204" pitchFamily="34" charset="0"/>
              </a:rPr>
              <a:t>never forget the kindness</a:t>
            </a:r>
            <a:r>
              <a:rPr lang="en-US" sz="1400" i="1" dirty="0">
                <a:solidFill>
                  <a:schemeClr val="tx2">
                    <a:lumMod val="75000"/>
                  </a:schemeClr>
                </a:solidFill>
                <a:latin typeface="Corbel" panose="020B0503020204020204" pitchFamily="34" charset="0"/>
              </a:rPr>
              <a:t> of </a:t>
            </a:r>
            <a:r>
              <a:rPr lang="en-US" sz="1400" i="1" dirty="0" smtClean="0">
                <a:solidFill>
                  <a:schemeClr val="tx2">
                    <a:lumMod val="75000"/>
                  </a:schemeClr>
                </a:solidFill>
                <a:latin typeface="Corbel" panose="020B0503020204020204" pitchFamily="34" charset="0"/>
              </a:rPr>
              <a:t>[</a:t>
            </a:r>
            <a:r>
              <a:rPr lang="en-US" sz="1400" i="1" dirty="0" err="1" smtClean="0">
                <a:solidFill>
                  <a:schemeClr val="tx2">
                    <a:lumMod val="75000"/>
                  </a:schemeClr>
                </a:solidFill>
                <a:latin typeface="Corbel" panose="020B0503020204020204" pitchFamily="34" charset="0"/>
              </a:rPr>
              <a:t>DeCiccos</a:t>
            </a:r>
            <a:r>
              <a:rPr lang="en-US" sz="1400" i="1" dirty="0" smtClean="0">
                <a:solidFill>
                  <a:schemeClr val="tx2">
                    <a:lumMod val="75000"/>
                  </a:schemeClr>
                </a:solidFill>
                <a:latin typeface="Corbel" panose="020B0503020204020204" pitchFamily="34" charset="0"/>
              </a:rPr>
              <a:t>]. </a:t>
            </a:r>
            <a:r>
              <a:rPr lang="en-US" sz="1400" i="1" dirty="0">
                <a:solidFill>
                  <a:schemeClr val="tx2">
                    <a:lumMod val="75000"/>
                  </a:schemeClr>
                </a:solidFill>
                <a:latin typeface="Corbel" panose="020B0503020204020204" pitchFamily="34" charset="0"/>
              </a:rPr>
              <a:t>Offering their freezers, telling my husband (who forgot his wallet) to come back later to pay - they let him wheel out over $200 worth of groceries --who does that?!!! They are </a:t>
            </a:r>
            <a:r>
              <a:rPr lang="en-US" sz="1400" b="1" i="1" dirty="0">
                <a:solidFill>
                  <a:srgbClr val="FF0000"/>
                </a:solidFill>
                <a:latin typeface="Corbel" panose="020B0503020204020204" pitchFamily="34" charset="0"/>
              </a:rPr>
              <a:t>beyond awesome</a:t>
            </a:r>
            <a:r>
              <a:rPr lang="en-US" sz="1400" i="1" dirty="0" smtClean="0">
                <a:solidFill>
                  <a:schemeClr val="tx2">
                    <a:lumMod val="75000"/>
                  </a:schemeClr>
                </a:solidFill>
                <a:latin typeface="Corbel" panose="020B0503020204020204" pitchFamily="34" charset="0"/>
              </a:rPr>
              <a:t>. They </a:t>
            </a:r>
            <a:r>
              <a:rPr lang="en-US" sz="1400" i="1" dirty="0">
                <a:solidFill>
                  <a:schemeClr val="tx2">
                    <a:lumMod val="75000"/>
                  </a:schemeClr>
                </a:solidFill>
                <a:latin typeface="Corbel" panose="020B0503020204020204" pitchFamily="34" charset="0"/>
              </a:rPr>
              <a:t>are </a:t>
            </a:r>
            <a:r>
              <a:rPr lang="en-US" sz="1400" i="1" dirty="0" smtClean="0">
                <a:solidFill>
                  <a:schemeClr val="tx2">
                    <a:lumMod val="75000"/>
                  </a:schemeClr>
                </a:solidFill>
                <a:latin typeface="Corbel" panose="020B0503020204020204" pitchFamily="34" charset="0"/>
              </a:rPr>
              <a:t>[an] </a:t>
            </a:r>
            <a:r>
              <a:rPr lang="en-US" sz="1400" b="1" i="1" dirty="0">
                <a:solidFill>
                  <a:srgbClr val="FF0000"/>
                </a:solidFill>
                <a:latin typeface="Corbel" panose="020B0503020204020204" pitchFamily="34" charset="0"/>
              </a:rPr>
              <a:t>anchor of this </a:t>
            </a:r>
            <a:r>
              <a:rPr lang="en-US" sz="1400" b="1" i="1" dirty="0" smtClean="0">
                <a:solidFill>
                  <a:srgbClr val="FF0000"/>
                </a:solidFill>
                <a:latin typeface="Corbel" panose="020B0503020204020204" pitchFamily="34" charset="0"/>
              </a:rPr>
              <a:t>community</a:t>
            </a:r>
            <a:r>
              <a:rPr lang="en-US" sz="1400" i="1" dirty="0" smtClean="0">
                <a:solidFill>
                  <a:schemeClr val="tx2">
                    <a:lumMod val="75000"/>
                  </a:schemeClr>
                </a:solidFill>
                <a:latin typeface="Corbel" panose="020B0503020204020204" pitchFamily="34" charset="0"/>
              </a:rPr>
              <a:t>.”</a:t>
            </a:r>
            <a:endParaRPr lang="en-US" sz="1400" i="1"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280310"/>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14AA0E-9727-40F5-98CB-CA41D3FC41C7}" type="slidenum">
              <a:rPr lang="en-US" smtClean="0"/>
              <a:pPr/>
              <a:t>2</a:t>
            </a:fld>
            <a:endParaRPr lang="en-US"/>
          </a:p>
        </p:txBody>
      </p:sp>
      <p:sp>
        <p:nvSpPr>
          <p:cNvPr id="6" name="Rectangle 5"/>
          <p:cNvSpPr/>
          <p:nvPr/>
        </p:nvSpPr>
        <p:spPr>
          <a:xfrm>
            <a:off x="152400" y="913290"/>
            <a:ext cx="5486400" cy="3631763"/>
          </a:xfrm>
          <a:prstGeom prst="rect">
            <a:avLst/>
          </a:prstGeom>
        </p:spPr>
        <p:txBody>
          <a:bodyPr wrap="square">
            <a:spAutoFit/>
          </a:bodyPr>
          <a:lstStyle/>
          <a:p>
            <a:pPr marL="285750" indent="-285750">
              <a:spcBef>
                <a:spcPts val="600"/>
              </a:spcBef>
              <a:spcAft>
                <a:spcPts val="1200"/>
              </a:spcAft>
              <a:buFont typeface="Arial" panose="020B0604020202020204" pitchFamily="34" charset="0"/>
              <a:buChar char="•"/>
            </a:pPr>
            <a:r>
              <a:rPr lang="en-US" sz="2000" dirty="0">
                <a:solidFill>
                  <a:schemeClr val="tx2">
                    <a:lumMod val="75000"/>
                  </a:schemeClr>
                </a:solidFill>
                <a:latin typeface="Corbel" panose="020B0503020204020204" pitchFamily="34" charset="0"/>
              </a:rPr>
              <a:t>Each year, the provisional members of the Junior League of Pelham collaborate on a class </a:t>
            </a:r>
            <a:r>
              <a:rPr lang="en-US" sz="2000" dirty="0" smtClean="0">
                <a:solidFill>
                  <a:schemeClr val="tx2">
                    <a:lumMod val="75000"/>
                  </a:schemeClr>
                </a:solidFill>
                <a:latin typeface="Corbel" panose="020B0503020204020204" pitchFamily="34" charset="0"/>
              </a:rPr>
              <a:t>project </a:t>
            </a:r>
            <a:r>
              <a:rPr lang="en-US" sz="2000" dirty="0">
                <a:solidFill>
                  <a:schemeClr val="tx2">
                    <a:lumMod val="75000"/>
                  </a:schemeClr>
                </a:solidFill>
                <a:latin typeface="Corbel" panose="020B0503020204020204" pitchFamily="34" charset="0"/>
              </a:rPr>
              <a:t>that aims to serve the local </a:t>
            </a:r>
            <a:r>
              <a:rPr lang="en-US" sz="2000" dirty="0" smtClean="0">
                <a:solidFill>
                  <a:schemeClr val="tx2">
                    <a:lumMod val="75000"/>
                  </a:schemeClr>
                </a:solidFill>
                <a:latin typeface="Corbel" panose="020B0503020204020204" pitchFamily="34" charset="0"/>
              </a:rPr>
              <a:t>community</a:t>
            </a:r>
          </a:p>
          <a:p>
            <a:pPr marL="285750" indent="-285750">
              <a:spcBef>
                <a:spcPts val="600"/>
              </a:spcBef>
              <a:spcAft>
                <a:spcPts val="1200"/>
              </a:spcAft>
              <a:buFont typeface="Arial" panose="020B0604020202020204" pitchFamily="34" charset="0"/>
              <a:buChar char="•"/>
            </a:pPr>
            <a:r>
              <a:rPr lang="en-US" sz="2000" dirty="0" smtClean="0">
                <a:solidFill>
                  <a:schemeClr val="tx2">
                    <a:lumMod val="75000"/>
                  </a:schemeClr>
                </a:solidFill>
                <a:latin typeface="Corbel" panose="020B0503020204020204" pitchFamily="34" charset="0"/>
              </a:rPr>
              <a:t>This year our project focused</a:t>
            </a:r>
            <a:r>
              <a:rPr lang="en-US" sz="2000" dirty="0">
                <a:solidFill>
                  <a:schemeClr val="tx2">
                    <a:lumMod val="75000"/>
                  </a:schemeClr>
                </a:solidFill>
                <a:latin typeface="Corbel" panose="020B0503020204020204" pitchFamily="34" charset="0"/>
              </a:rPr>
              <a:t> </a:t>
            </a:r>
            <a:r>
              <a:rPr lang="en-US" sz="2000" dirty="0" smtClean="0">
                <a:solidFill>
                  <a:schemeClr val="tx2">
                    <a:lumMod val="75000"/>
                  </a:schemeClr>
                </a:solidFill>
                <a:latin typeface="Corbel" panose="020B0503020204020204" pitchFamily="34" charset="0"/>
              </a:rPr>
              <a:t>on </a:t>
            </a:r>
            <a:r>
              <a:rPr lang="en-US" sz="2000" dirty="0">
                <a:solidFill>
                  <a:schemeClr val="tx2">
                    <a:lumMod val="75000"/>
                  </a:schemeClr>
                </a:solidFill>
                <a:latin typeface="Corbel" panose="020B0503020204020204" pitchFamily="34" charset="0"/>
              </a:rPr>
              <a:t>raising awareness of, and encouraging greater community engagement with, our local </a:t>
            </a:r>
            <a:r>
              <a:rPr lang="en-US" sz="2000" dirty="0" smtClean="0">
                <a:solidFill>
                  <a:schemeClr val="tx2">
                    <a:lumMod val="75000"/>
                  </a:schemeClr>
                </a:solidFill>
                <a:latin typeface="Corbel" panose="020B0503020204020204" pitchFamily="34" charset="0"/>
              </a:rPr>
              <a:t>businesses</a:t>
            </a:r>
            <a:endParaRPr lang="en-US" sz="2000" dirty="0">
              <a:solidFill>
                <a:schemeClr val="tx2">
                  <a:lumMod val="75000"/>
                </a:schemeClr>
              </a:solidFill>
              <a:latin typeface="Corbel" panose="020B0503020204020204" pitchFamily="34" charset="0"/>
            </a:endParaRPr>
          </a:p>
          <a:p>
            <a:pPr marL="285750" indent="-285750">
              <a:spcBef>
                <a:spcPts val="600"/>
              </a:spcBef>
              <a:spcAft>
                <a:spcPts val="1200"/>
              </a:spcAft>
              <a:buFont typeface="Arial" panose="020B0604020202020204" pitchFamily="34" charset="0"/>
              <a:buChar char="•"/>
            </a:pPr>
            <a:r>
              <a:rPr lang="en-US" sz="2000" dirty="0" smtClean="0">
                <a:solidFill>
                  <a:schemeClr val="tx2">
                    <a:lumMod val="75000"/>
                  </a:schemeClr>
                </a:solidFill>
                <a:latin typeface="Corbel" panose="020B0503020204020204" pitchFamily="34" charset="0"/>
              </a:rPr>
              <a:t>Our beneficiary for this project is the Pelham Chamber of Commerce</a:t>
            </a:r>
            <a:endParaRPr lang="en-US" sz="2000" dirty="0">
              <a:solidFill>
                <a:schemeClr val="tx2">
                  <a:lumMod val="75000"/>
                </a:schemeClr>
              </a:solidFill>
              <a:latin typeface="Corbel" panose="020B0503020204020204" pitchFamily="34" charset="0"/>
            </a:endParaRPr>
          </a:p>
        </p:txBody>
      </p:sp>
      <p:sp>
        <p:nvSpPr>
          <p:cNvPr id="5" name="Text Box 3"/>
          <p:cNvSpPr txBox="1">
            <a:spLocks noChangeArrowheads="1"/>
          </p:cNvSpPr>
          <p:nvPr/>
        </p:nvSpPr>
        <p:spPr bwMode="auto">
          <a:xfrm>
            <a:off x="92934" y="15129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PROJECT overview  </a:t>
            </a:r>
            <a:endParaRPr lang="en-US" sz="2800" dirty="0">
              <a:solidFill>
                <a:schemeClr val="tx2">
                  <a:lumMod val="75000"/>
                </a:schemeClr>
              </a:solidFill>
              <a:latin typeface="Corbel" panose="020B0503020204020204" pitchFamily="34" charset="0"/>
            </a:endParaRPr>
          </a:p>
        </p:txBody>
      </p:sp>
      <p:cxnSp>
        <p:nvCxnSpPr>
          <p:cNvPr id="7" name="Straight Connector 6"/>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4" descr="Pelham_Chamber_Logo_1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501" y="2971141"/>
            <a:ext cx="1619250" cy="160972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isplaying 75th Anniversary Logo - New.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isplaying 75th Anniversary Logo - New.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isplaying 75th Anniversary Logo - New.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X:\Users\OLIVERJE\Downloads\75th Anniversary Logo - 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34" y="742950"/>
            <a:ext cx="3729336" cy="212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36465"/>
      </p:ext>
    </p:extLst>
  </p:cSld>
  <p:clrMapOvr>
    <a:masterClrMapping/>
  </p:clrMapOvr>
  <mc:AlternateContent xmlns:mc="http://schemas.openxmlformats.org/markup-compatibility/2006" xmlns:p14="http://schemas.microsoft.com/office/powerpoint/2010/main">
    <mc:Choice Requires="p14">
      <p:transition spd="slow" p14:dur="1500" advClick="0" advTm="18000">
        <p:split orient="vert"/>
      </p:transition>
    </mc:Choice>
    <mc:Fallback xmlns="">
      <p:transition spd="slow" advClick="0" advTm="1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031"/>
                                        </p:tgtEl>
                                        <p:attrNameLst>
                                          <p:attrName>style.visibility</p:attrName>
                                        </p:attrNameLst>
                                      </p:cBhvr>
                                      <p:to>
                                        <p:strVal val="visible"/>
                                      </p:to>
                                    </p:set>
                                    <p:anim calcmode="lin" valueType="num">
                                      <p:cBhvr>
                                        <p:cTn id="16" dur="1750" fill="hold"/>
                                        <p:tgtEl>
                                          <p:spTgt spid="1031"/>
                                        </p:tgtEl>
                                        <p:attrNameLst>
                                          <p:attrName>ppt_w</p:attrName>
                                        </p:attrNameLst>
                                      </p:cBhvr>
                                      <p:tavLst>
                                        <p:tav tm="0">
                                          <p:val>
                                            <p:fltVal val="0"/>
                                          </p:val>
                                        </p:tav>
                                        <p:tav tm="100000">
                                          <p:val>
                                            <p:strVal val="#ppt_w"/>
                                          </p:val>
                                        </p:tav>
                                      </p:tavLst>
                                    </p:anim>
                                    <p:anim calcmode="lin" valueType="num">
                                      <p:cBhvr>
                                        <p:cTn id="17" dur="1750" fill="hold"/>
                                        <p:tgtEl>
                                          <p:spTgt spid="1031"/>
                                        </p:tgtEl>
                                        <p:attrNameLst>
                                          <p:attrName>ppt_h</p:attrName>
                                        </p:attrNameLst>
                                      </p:cBhvr>
                                      <p:tavLst>
                                        <p:tav tm="0">
                                          <p:val>
                                            <p:fltVal val="0"/>
                                          </p:val>
                                        </p:tav>
                                        <p:tav tm="100000">
                                          <p:val>
                                            <p:strVal val="#ppt_h"/>
                                          </p:val>
                                        </p:tav>
                                      </p:tavLst>
                                    </p:anim>
                                    <p:animEffect transition="in" filter="fade">
                                      <p:cBhvr>
                                        <p:cTn id="18" dur="1750"/>
                                        <p:tgtEl>
                                          <p:spTgt spid="1031"/>
                                        </p:tgtEl>
                                      </p:cBhvr>
                                    </p:animEffect>
                                  </p:childTnLst>
                                </p:cTn>
                              </p:par>
                            </p:childTnLst>
                          </p:cTn>
                        </p:par>
                        <p:par>
                          <p:cTn id="19" fill="hold">
                            <p:stCondLst>
                              <p:cond delay="325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750" fill="hold"/>
                                        <p:tgtEl>
                                          <p:spTgt spid="8"/>
                                        </p:tgtEl>
                                        <p:attrNameLst>
                                          <p:attrName>ppt_w</p:attrName>
                                        </p:attrNameLst>
                                      </p:cBhvr>
                                      <p:tavLst>
                                        <p:tav tm="0">
                                          <p:val>
                                            <p:fltVal val="0"/>
                                          </p:val>
                                        </p:tav>
                                        <p:tav tm="100000">
                                          <p:val>
                                            <p:strVal val="#ppt_w"/>
                                          </p:val>
                                        </p:tav>
                                      </p:tavLst>
                                    </p:anim>
                                    <p:anim calcmode="lin" valueType="num">
                                      <p:cBhvr>
                                        <p:cTn id="23" dur="1750" fill="hold"/>
                                        <p:tgtEl>
                                          <p:spTgt spid="8"/>
                                        </p:tgtEl>
                                        <p:attrNameLst>
                                          <p:attrName>ppt_h</p:attrName>
                                        </p:attrNameLst>
                                      </p:cBhvr>
                                      <p:tavLst>
                                        <p:tav tm="0">
                                          <p:val>
                                            <p:fltVal val="0"/>
                                          </p:val>
                                        </p:tav>
                                        <p:tav tm="100000">
                                          <p:val>
                                            <p:strVal val="#ppt_h"/>
                                          </p:val>
                                        </p:tav>
                                      </p:tavLst>
                                    </p:anim>
                                    <p:animEffect transition="in" filter="fade">
                                      <p:cBhvr>
                                        <p:cTn id="24"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3438"/>
            <a:ext cx="8839200" cy="4247317"/>
          </a:xfrm>
          <a:prstGeom prst="rect">
            <a:avLst/>
          </a:prstGeom>
        </p:spPr>
        <p:txBody>
          <a:bodyPr wrap="square">
            <a:spAutoFit/>
          </a:bodyPr>
          <a:lstStyle/>
          <a:p>
            <a:pPr algn="ctr"/>
            <a:r>
              <a:rPr lang="en-US" b="1" dirty="0" smtClean="0">
                <a:solidFill>
                  <a:srgbClr val="FF9900"/>
                </a:solidFill>
                <a:latin typeface="Corbel" panose="020B0503020204020204" pitchFamily="34" charset="0"/>
              </a:rPr>
              <a:t>THANK YOU FOR YOUR SUPPORT OF THE </a:t>
            </a:r>
            <a:r>
              <a:rPr lang="en-US" b="1" dirty="0" smtClean="0">
                <a:solidFill>
                  <a:srgbClr val="FF0000"/>
                </a:solidFill>
                <a:latin typeface="Corbel" panose="020B0503020204020204" pitchFamily="34" charset="0"/>
              </a:rPr>
              <a:t>“LOVE PELHAM” </a:t>
            </a:r>
            <a:r>
              <a:rPr lang="en-US" b="1" dirty="0" smtClean="0">
                <a:solidFill>
                  <a:srgbClr val="FF9900"/>
                </a:solidFill>
                <a:latin typeface="Corbel" panose="020B0503020204020204" pitchFamily="34" charset="0"/>
              </a:rPr>
              <a:t>PROJECT</a:t>
            </a:r>
          </a:p>
          <a:p>
            <a:pPr algn="ctr"/>
            <a:endParaRPr lang="en-US" b="1" dirty="0" smtClean="0">
              <a:latin typeface="Corbel" panose="020B0503020204020204" pitchFamily="34" charset="0"/>
            </a:endParaRPr>
          </a:p>
          <a:p>
            <a:pPr algn="ctr"/>
            <a:r>
              <a:rPr lang="en-US" b="1" dirty="0" smtClean="0">
                <a:solidFill>
                  <a:schemeClr val="tx2">
                    <a:lumMod val="75000"/>
                  </a:schemeClr>
                </a:solidFill>
                <a:latin typeface="Corbel" panose="020B0503020204020204" pitchFamily="34" charset="0"/>
              </a:rPr>
              <a:t>Pelham Chamber of Commerce Mission</a:t>
            </a:r>
            <a:endParaRPr lang="en-US" dirty="0">
              <a:solidFill>
                <a:schemeClr val="tx2">
                  <a:lumMod val="75000"/>
                </a:schemeClr>
              </a:solidFill>
              <a:latin typeface="Corbel" panose="020B0503020204020204" pitchFamily="34" charset="0"/>
            </a:endParaRPr>
          </a:p>
          <a:p>
            <a:pPr algn="ctr"/>
            <a:r>
              <a:rPr lang="en-US" dirty="0">
                <a:solidFill>
                  <a:schemeClr val="tx2">
                    <a:lumMod val="75000"/>
                  </a:schemeClr>
                </a:solidFill>
                <a:latin typeface="Corbel" panose="020B0503020204020204" pitchFamily="34" charset="0"/>
              </a:rPr>
              <a:t>Working as a unified network of Pelham businesses, our goal is to collaborate and initiate ideas and strategies to help increase sales and grow business.</a:t>
            </a:r>
          </a:p>
          <a:p>
            <a:pPr algn="ctr"/>
            <a:r>
              <a:rPr lang="en-US" dirty="0">
                <a:solidFill>
                  <a:schemeClr val="tx2">
                    <a:lumMod val="75000"/>
                  </a:schemeClr>
                </a:solidFill>
                <a:latin typeface="Corbel" panose="020B0503020204020204" pitchFamily="34" charset="0"/>
              </a:rPr>
              <a:t> </a:t>
            </a:r>
            <a:endParaRPr lang="en-US" dirty="0" smtClean="0">
              <a:solidFill>
                <a:schemeClr val="tx2">
                  <a:lumMod val="75000"/>
                </a:schemeClr>
              </a:solidFill>
              <a:latin typeface="Corbel" panose="020B0503020204020204" pitchFamily="34" charset="0"/>
            </a:endParaRPr>
          </a:p>
          <a:p>
            <a:pPr algn="ctr"/>
            <a:endParaRPr lang="en-US" dirty="0">
              <a:solidFill>
                <a:schemeClr val="tx2">
                  <a:lumMod val="75000"/>
                </a:schemeClr>
              </a:solidFill>
              <a:latin typeface="Corbel" panose="020B0503020204020204" pitchFamily="34" charset="0"/>
            </a:endParaRPr>
          </a:p>
          <a:p>
            <a:pPr algn="ctr"/>
            <a:endParaRPr lang="en-US" dirty="0" smtClean="0">
              <a:solidFill>
                <a:schemeClr val="tx2">
                  <a:lumMod val="75000"/>
                </a:schemeClr>
              </a:solidFill>
              <a:latin typeface="Corbel" panose="020B0503020204020204" pitchFamily="34" charset="0"/>
            </a:endParaRPr>
          </a:p>
          <a:p>
            <a:pPr algn="ctr"/>
            <a:endParaRPr lang="en-US" dirty="0">
              <a:solidFill>
                <a:schemeClr val="tx2">
                  <a:lumMod val="75000"/>
                </a:schemeClr>
              </a:solidFill>
              <a:latin typeface="Corbel" panose="020B0503020204020204" pitchFamily="34" charset="0"/>
            </a:endParaRPr>
          </a:p>
          <a:p>
            <a:pPr algn="ctr"/>
            <a:endParaRPr lang="en-US" dirty="0" smtClean="0">
              <a:solidFill>
                <a:schemeClr val="tx2">
                  <a:lumMod val="75000"/>
                </a:schemeClr>
              </a:solidFill>
              <a:latin typeface="Corbel" panose="020B0503020204020204" pitchFamily="34" charset="0"/>
            </a:endParaRPr>
          </a:p>
          <a:p>
            <a:pPr algn="ctr"/>
            <a:endParaRPr lang="en-US" dirty="0">
              <a:solidFill>
                <a:schemeClr val="tx2">
                  <a:lumMod val="75000"/>
                </a:schemeClr>
              </a:solidFill>
              <a:latin typeface="Corbel" panose="020B0503020204020204" pitchFamily="34" charset="0"/>
            </a:endParaRPr>
          </a:p>
          <a:p>
            <a:pPr algn="ctr"/>
            <a:endParaRPr lang="en-US" dirty="0">
              <a:solidFill>
                <a:schemeClr val="tx2">
                  <a:lumMod val="75000"/>
                </a:schemeClr>
              </a:solidFill>
              <a:latin typeface="Corbel" panose="020B0503020204020204" pitchFamily="34" charset="0"/>
            </a:endParaRPr>
          </a:p>
          <a:p>
            <a:pPr algn="ctr"/>
            <a:r>
              <a:rPr lang="en-US" b="1" dirty="0">
                <a:solidFill>
                  <a:schemeClr val="tx2">
                    <a:lumMod val="75000"/>
                  </a:schemeClr>
                </a:solidFill>
                <a:latin typeface="Corbel" panose="020B0503020204020204" pitchFamily="34" charset="0"/>
              </a:rPr>
              <a:t>Pelham Chamber of Commerce Vision</a:t>
            </a:r>
            <a:endParaRPr lang="en-US" dirty="0">
              <a:solidFill>
                <a:schemeClr val="tx2">
                  <a:lumMod val="75000"/>
                </a:schemeClr>
              </a:solidFill>
              <a:latin typeface="Corbel" panose="020B0503020204020204" pitchFamily="34" charset="0"/>
            </a:endParaRPr>
          </a:p>
          <a:p>
            <a:pPr algn="ctr"/>
            <a:r>
              <a:rPr lang="en-US" dirty="0">
                <a:solidFill>
                  <a:schemeClr val="tx2">
                    <a:lumMod val="75000"/>
                  </a:schemeClr>
                </a:solidFill>
                <a:latin typeface="Corbel" panose="020B0503020204020204" pitchFamily="34" charset="0"/>
              </a:rPr>
              <a:t>We strive to improve the spirit of enterprise and community that will result in an enhanced quality of life for all of Pelham</a:t>
            </a:r>
            <a:r>
              <a:rPr lang="en-US" dirty="0">
                <a:solidFill>
                  <a:schemeClr val="tx2">
                    <a:lumMod val="75000"/>
                  </a:schemeClr>
                </a:solidFill>
              </a:rPr>
              <a:t>.</a:t>
            </a:r>
          </a:p>
        </p:txBody>
      </p:sp>
      <p:sp>
        <p:nvSpPr>
          <p:cNvPr id="4" name="Slide Number Placeholder 3"/>
          <p:cNvSpPr>
            <a:spLocks noGrp="1"/>
          </p:cNvSpPr>
          <p:nvPr>
            <p:ph type="sldNum" sz="quarter" idx="12"/>
          </p:nvPr>
        </p:nvSpPr>
        <p:spPr/>
        <p:txBody>
          <a:bodyPr/>
          <a:lstStyle/>
          <a:p>
            <a:fld id="{5114AA0E-9727-40F5-98CB-CA41D3FC41C7}" type="slidenum">
              <a:rPr lang="en-US" b="1" smtClean="0">
                <a:solidFill>
                  <a:schemeClr val="tx1"/>
                </a:solidFill>
              </a:rPr>
              <a:pPr/>
              <a:t>20</a:t>
            </a:fld>
            <a:endParaRPr lang="en-US" b="1" dirty="0">
              <a:solidFill>
                <a:schemeClr val="tx1"/>
              </a:solidFill>
            </a:endParaRPr>
          </a:p>
        </p:txBody>
      </p:sp>
      <p:pic>
        <p:nvPicPr>
          <p:cNvPr id="1028" name="Picture 4" descr="Pelham_Chamber_Logo_1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701537"/>
            <a:ext cx="1619250"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55220"/>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250" fill="hold"/>
                                        <p:tgtEl>
                                          <p:spTgt spid="3"/>
                                        </p:tgtEl>
                                        <p:attrNameLst>
                                          <p:attrName>ppt_w</p:attrName>
                                        </p:attrNameLst>
                                      </p:cBhvr>
                                      <p:tavLst>
                                        <p:tav tm="0">
                                          <p:val>
                                            <p:fltVal val="0"/>
                                          </p:val>
                                        </p:tav>
                                        <p:tav tm="100000">
                                          <p:val>
                                            <p:strVal val="#ppt_w"/>
                                          </p:val>
                                        </p:tav>
                                      </p:tavLst>
                                    </p:anim>
                                    <p:anim calcmode="lin" valueType="num">
                                      <p:cBhvr>
                                        <p:cTn id="8" dur="3250" fill="hold"/>
                                        <p:tgtEl>
                                          <p:spTgt spid="3"/>
                                        </p:tgtEl>
                                        <p:attrNameLst>
                                          <p:attrName>ppt_h</p:attrName>
                                        </p:attrNameLst>
                                      </p:cBhvr>
                                      <p:tavLst>
                                        <p:tav tm="0">
                                          <p:val>
                                            <p:fltVal val="0"/>
                                          </p:val>
                                        </p:tav>
                                        <p:tav tm="100000">
                                          <p:val>
                                            <p:strVal val="#ppt_h"/>
                                          </p:val>
                                        </p:tav>
                                      </p:tavLst>
                                    </p:anim>
                                    <p:animEffect transition="in" filter="fade">
                                      <p:cBhvr>
                                        <p:cTn id="9" dur="3250"/>
                                        <p:tgtEl>
                                          <p:spTgt spid="3"/>
                                        </p:tgtEl>
                                      </p:cBhvr>
                                    </p:animEffect>
                                  </p:childTnLst>
                                </p:cTn>
                              </p:par>
                            </p:childTnLst>
                          </p:cTn>
                        </p:par>
                        <p:par>
                          <p:cTn id="10" fill="hold">
                            <p:stCondLst>
                              <p:cond delay="3250"/>
                            </p:stCondLst>
                            <p:childTnLst>
                              <p:par>
                                <p:cTn id="11" presetID="53" presetClass="entr" presetSubtype="16"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1750" fill="hold"/>
                                        <p:tgtEl>
                                          <p:spTgt spid="1028"/>
                                        </p:tgtEl>
                                        <p:attrNameLst>
                                          <p:attrName>ppt_w</p:attrName>
                                        </p:attrNameLst>
                                      </p:cBhvr>
                                      <p:tavLst>
                                        <p:tav tm="0">
                                          <p:val>
                                            <p:fltVal val="0"/>
                                          </p:val>
                                        </p:tav>
                                        <p:tav tm="100000">
                                          <p:val>
                                            <p:strVal val="#ppt_w"/>
                                          </p:val>
                                        </p:tav>
                                      </p:tavLst>
                                    </p:anim>
                                    <p:anim calcmode="lin" valueType="num">
                                      <p:cBhvr>
                                        <p:cTn id="14" dur="1750" fill="hold"/>
                                        <p:tgtEl>
                                          <p:spTgt spid="1028"/>
                                        </p:tgtEl>
                                        <p:attrNameLst>
                                          <p:attrName>ppt_h</p:attrName>
                                        </p:attrNameLst>
                                      </p:cBhvr>
                                      <p:tavLst>
                                        <p:tav tm="0">
                                          <p:val>
                                            <p:fltVal val="0"/>
                                          </p:val>
                                        </p:tav>
                                        <p:tav tm="100000">
                                          <p:val>
                                            <p:strVal val="#ppt_h"/>
                                          </p:val>
                                        </p:tav>
                                      </p:tavLst>
                                    </p:anim>
                                    <p:animEffect transition="in" filter="fade">
                                      <p:cBhvr>
                                        <p:cTn id="15" dur="17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762825"/>
            <a:ext cx="2494282" cy="3327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3</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92934" y="15129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Methodology</a:t>
            </a:r>
            <a:endParaRPr lang="en-US" sz="2800" dirty="0">
              <a:solidFill>
                <a:schemeClr val="tx2">
                  <a:lumMod val="75000"/>
                </a:schemeClr>
              </a:solidFill>
              <a:latin typeface="Corbel" panose="020B0503020204020204" pitchFamily="34" charset="0"/>
            </a:endParaRPr>
          </a:p>
        </p:txBody>
      </p:sp>
      <p:sp>
        <p:nvSpPr>
          <p:cNvPr id="34" name="Rectangle 33"/>
          <p:cNvSpPr/>
          <p:nvPr/>
        </p:nvSpPr>
        <p:spPr>
          <a:xfrm>
            <a:off x="177553" y="971550"/>
            <a:ext cx="4699247" cy="4381199"/>
          </a:xfrm>
          <a:prstGeom prst="rect">
            <a:avLst/>
          </a:prstGeom>
        </p:spPr>
        <p:txBody>
          <a:bodyPr wrap="square">
            <a:spAutoFit/>
          </a:bodyPr>
          <a:lstStyle/>
          <a:p>
            <a:pPr marL="285750" indent="-285750">
              <a:lnSpc>
                <a:spcPct val="95000"/>
              </a:lnSpc>
              <a:spcBef>
                <a:spcPts val="600"/>
              </a:spcBef>
              <a:spcAft>
                <a:spcPts val="600"/>
              </a:spcAft>
              <a:buClr>
                <a:schemeClr val="tx2">
                  <a:lumMod val="75000"/>
                </a:schemeClr>
              </a:buClr>
              <a:buFont typeface="Arial" panose="020B0604020202020204" pitchFamily="34" charset="0"/>
              <a:buChar char="•"/>
            </a:pPr>
            <a:r>
              <a:rPr lang="en-US" sz="2000" dirty="0" smtClean="0">
                <a:solidFill>
                  <a:schemeClr val="tx2">
                    <a:lumMod val="75000"/>
                  </a:schemeClr>
                </a:solidFill>
                <a:latin typeface="Corbel" panose="020B0503020204020204" pitchFamily="34" charset="0"/>
              </a:rPr>
              <a:t>Online survey at </a:t>
            </a:r>
            <a:r>
              <a:rPr lang="en-US" sz="2000" b="1" dirty="0" smtClean="0">
                <a:solidFill>
                  <a:srgbClr val="FF0000"/>
                </a:solidFill>
                <a:latin typeface="Corbel" panose="020B0503020204020204" pitchFamily="34" charset="0"/>
              </a:rPr>
              <a:t>lovepelham.com</a:t>
            </a:r>
          </a:p>
          <a:p>
            <a:pPr marL="285750" indent="-285750">
              <a:lnSpc>
                <a:spcPct val="95000"/>
              </a:lnSpc>
              <a:spcBef>
                <a:spcPts val="600"/>
              </a:spcBef>
              <a:spcAft>
                <a:spcPts val="600"/>
              </a:spcAft>
              <a:buClr>
                <a:schemeClr val="tx2">
                  <a:lumMod val="75000"/>
                </a:schemeClr>
              </a:buClr>
              <a:buFont typeface="Arial" panose="020B0604020202020204" pitchFamily="34" charset="0"/>
              <a:buChar char="•"/>
            </a:pPr>
            <a:r>
              <a:rPr lang="en-US" sz="2000" dirty="0" smtClean="0">
                <a:solidFill>
                  <a:schemeClr val="tx2">
                    <a:lumMod val="75000"/>
                  </a:schemeClr>
                </a:solidFill>
                <a:latin typeface="Corbel" panose="020B0503020204020204" pitchFamily="34" charset="0"/>
              </a:rPr>
              <a:t>12/15/15 through 2/14/16</a:t>
            </a:r>
          </a:p>
          <a:p>
            <a:pPr marL="285750" indent="-285750">
              <a:lnSpc>
                <a:spcPct val="95000"/>
              </a:lnSpc>
              <a:spcBef>
                <a:spcPts val="600"/>
              </a:spcBef>
              <a:spcAft>
                <a:spcPts val="600"/>
              </a:spcAft>
              <a:buClr>
                <a:schemeClr val="tx2">
                  <a:lumMod val="75000"/>
                </a:schemeClr>
              </a:buClr>
              <a:buFont typeface="Arial" panose="020B0604020202020204" pitchFamily="34" charset="0"/>
              <a:buChar char="•"/>
            </a:pPr>
            <a:r>
              <a:rPr lang="en-US" sz="2000" dirty="0" smtClean="0">
                <a:solidFill>
                  <a:schemeClr val="tx2">
                    <a:lumMod val="75000"/>
                  </a:schemeClr>
                </a:solidFill>
                <a:latin typeface="Corbel" panose="020B0503020204020204" pitchFamily="34" charset="0"/>
              </a:rPr>
              <a:t>Focused on three key categories: </a:t>
            </a:r>
            <a:r>
              <a:rPr lang="en-US" sz="2000" b="1" dirty="0" smtClean="0">
                <a:solidFill>
                  <a:schemeClr val="bg1">
                    <a:lumMod val="50000"/>
                  </a:schemeClr>
                </a:solidFill>
                <a:latin typeface="Corbel" panose="020B0503020204020204" pitchFamily="34" charset="0"/>
              </a:rPr>
              <a:t>dining, shopping, and services</a:t>
            </a:r>
          </a:p>
          <a:p>
            <a:pPr marL="285750" indent="-285750">
              <a:lnSpc>
                <a:spcPct val="95000"/>
              </a:lnSpc>
              <a:spcBef>
                <a:spcPts val="600"/>
              </a:spcBef>
              <a:spcAft>
                <a:spcPts val="600"/>
              </a:spcAft>
              <a:buClr>
                <a:schemeClr val="tx2">
                  <a:lumMod val="75000"/>
                </a:schemeClr>
              </a:buClr>
              <a:buFont typeface="Arial" panose="020B0604020202020204" pitchFamily="34" charset="0"/>
              <a:buChar char="•"/>
            </a:pPr>
            <a:r>
              <a:rPr lang="en-US" sz="2000" dirty="0" smtClean="0">
                <a:solidFill>
                  <a:schemeClr val="tx2">
                    <a:lumMod val="75000"/>
                  </a:schemeClr>
                </a:solidFill>
                <a:latin typeface="Corbel" panose="020B0503020204020204" pitchFamily="34" charset="0"/>
              </a:rPr>
              <a:t>Promotion of survey:</a:t>
            </a:r>
          </a:p>
          <a:p>
            <a:pPr marL="800100" lvl="1" indent="-342900">
              <a:lnSpc>
                <a:spcPct val="95000"/>
              </a:lnSpc>
              <a:buClr>
                <a:schemeClr val="accent6"/>
              </a:buClr>
              <a:buFont typeface="Wingdings" panose="05000000000000000000" pitchFamily="2" charset="2"/>
              <a:buChar char="ü"/>
            </a:pPr>
            <a:r>
              <a:rPr lang="en-US" dirty="0" smtClean="0">
                <a:solidFill>
                  <a:schemeClr val="tx2">
                    <a:lumMod val="75000"/>
                  </a:schemeClr>
                </a:solidFill>
                <a:latin typeface="Corbel" panose="020B0503020204020204" pitchFamily="34" charset="0"/>
              </a:rPr>
              <a:t>Social media</a:t>
            </a:r>
          </a:p>
          <a:p>
            <a:pPr marL="800100" lvl="1" indent="-342900">
              <a:lnSpc>
                <a:spcPct val="95000"/>
              </a:lnSpc>
              <a:buClr>
                <a:schemeClr val="accent6"/>
              </a:buClr>
              <a:buFont typeface="Wingdings" panose="05000000000000000000" pitchFamily="2" charset="2"/>
              <a:buChar char="ü"/>
            </a:pPr>
            <a:r>
              <a:rPr lang="en-US" dirty="0" smtClean="0">
                <a:solidFill>
                  <a:schemeClr val="tx2">
                    <a:lumMod val="75000"/>
                  </a:schemeClr>
                </a:solidFill>
                <a:latin typeface="Corbel" panose="020B0503020204020204" pitchFamily="34" charset="0"/>
              </a:rPr>
              <a:t>Palm cards</a:t>
            </a:r>
          </a:p>
          <a:p>
            <a:pPr marL="800100" lvl="1" indent="-342900">
              <a:lnSpc>
                <a:spcPct val="95000"/>
              </a:lnSpc>
              <a:buClr>
                <a:schemeClr val="accent6"/>
              </a:buClr>
              <a:buFont typeface="Wingdings" panose="05000000000000000000" pitchFamily="2" charset="2"/>
              <a:buChar char="ü"/>
            </a:pPr>
            <a:r>
              <a:rPr lang="en-US" dirty="0">
                <a:solidFill>
                  <a:schemeClr val="tx2">
                    <a:lumMod val="75000"/>
                  </a:schemeClr>
                </a:solidFill>
                <a:latin typeface="Corbel" panose="020B0503020204020204" pitchFamily="34" charset="0"/>
              </a:rPr>
              <a:t>C</a:t>
            </a:r>
            <a:r>
              <a:rPr lang="en-US" dirty="0" smtClean="0">
                <a:solidFill>
                  <a:schemeClr val="tx2">
                    <a:lumMod val="75000"/>
                  </a:schemeClr>
                </a:solidFill>
                <a:latin typeface="Corbel" panose="020B0503020204020204" pitchFamily="34" charset="0"/>
              </a:rPr>
              <a:t>ar magnets incentive</a:t>
            </a:r>
          </a:p>
          <a:p>
            <a:pPr marL="800100" lvl="1" indent="-342900">
              <a:lnSpc>
                <a:spcPct val="95000"/>
              </a:lnSpc>
              <a:buClr>
                <a:schemeClr val="accent6"/>
              </a:buClr>
              <a:buFont typeface="Wingdings" panose="05000000000000000000" pitchFamily="2" charset="2"/>
              <a:buChar char="ü"/>
            </a:pPr>
            <a:r>
              <a:rPr lang="en-US" dirty="0" smtClean="0">
                <a:solidFill>
                  <a:schemeClr val="tx2">
                    <a:lumMod val="75000"/>
                  </a:schemeClr>
                </a:solidFill>
                <a:latin typeface="Corbel" panose="020B0503020204020204" pitchFamily="34" charset="0"/>
              </a:rPr>
              <a:t>Local businesses</a:t>
            </a:r>
          </a:p>
          <a:p>
            <a:pPr marL="800100" lvl="1" indent="-342900">
              <a:lnSpc>
                <a:spcPct val="95000"/>
              </a:lnSpc>
              <a:buClr>
                <a:schemeClr val="accent6"/>
              </a:buClr>
              <a:buFont typeface="Wingdings" panose="05000000000000000000" pitchFamily="2" charset="2"/>
              <a:buChar char="ü"/>
            </a:pPr>
            <a:r>
              <a:rPr lang="en-US" dirty="0" smtClean="0">
                <a:solidFill>
                  <a:schemeClr val="tx2">
                    <a:lumMod val="75000"/>
                  </a:schemeClr>
                </a:solidFill>
                <a:latin typeface="Corbel" panose="020B0503020204020204" pitchFamily="34" charset="0"/>
              </a:rPr>
              <a:t>Junior </a:t>
            </a:r>
            <a:r>
              <a:rPr lang="en-US" dirty="0">
                <a:solidFill>
                  <a:schemeClr val="tx2">
                    <a:lumMod val="75000"/>
                  </a:schemeClr>
                </a:solidFill>
                <a:latin typeface="Corbel" panose="020B0503020204020204" pitchFamily="34" charset="0"/>
              </a:rPr>
              <a:t>League of </a:t>
            </a:r>
            <a:r>
              <a:rPr lang="en-US" dirty="0" smtClean="0">
                <a:solidFill>
                  <a:schemeClr val="tx2">
                    <a:lumMod val="75000"/>
                  </a:schemeClr>
                </a:solidFill>
                <a:latin typeface="Corbel" panose="020B0503020204020204" pitchFamily="34" charset="0"/>
              </a:rPr>
              <a:t>Pelham</a:t>
            </a:r>
          </a:p>
          <a:p>
            <a:pPr marL="800100" lvl="1" indent="-342900">
              <a:lnSpc>
                <a:spcPct val="95000"/>
              </a:lnSpc>
              <a:buClr>
                <a:schemeClr val="accent6"/>
              </a:buClr>
              <a:buFont typeface="Wingdings" panose="05000000000000000000" pitchFamily="2" charset="2"/>
              <a:buChar char="ü"/>
            </a:pPr>
            <a:r>
              <a:rPr lang="en-US" dirty="0" smtClean="0">
                <a:solidFill>
                  <a:schemeClr val="tx2">
                    <a:lumMod val="75000"/>
                  </a:schemeClr>
                </a:solidFill>
                <a:latin typeface="Corbel" panose="020B0503020204020204" pitchFamily="34" charset="0"/>
              </a:rPr>
              <a:t>Local email </a:t>
            </a:r>
            <a:r>
              <a:rPr lang="en-US" dirty="0" err="1" smtClean="0">
                <a:solidFill>
                  <a:schemeClr val="tx2">
                    <a:lumMod val="75000"/>
                  </a:schemeClr>
                </a:solidFill>
                <a:latin typeface="Corbel" panose="020B0503020204020204" pitchFamily="34" charset="0"/>
              </a:rPr>
              <a:t>listservs</a:t>
            </a:r>
            <a:endParaRPr lang="en-US" dirty="0">
              <a:solidFill>
                <a:schemeClr val="tx2">
                  <a:lumMod val="75000"/>
                </a:schemeClr>
              </a:solidFill>
              <a:latin typeface="Corbel" panose="020B0503020204020204" pitchFamily="34" charset="0"/>
            </a:endParaRPr>
          </a:p>
          <a:p>
            <a:pPr marL="800100" lvl="1" indent="-342900">
              <a:lnSpc>
                <a:spcPct val="95000"/>
              </a:lnSpc>
              <a:buClr>
                <a:schemeClr val="accent6"/>
              </a:buClr>
              <a:buFont typeface="Wingdings" panose="05000000000000000000" pitchFamily="2" charset="2"/>
              <a:buChar char="ü"/>
            </a:pPr>
            <a:r>
              <a:rPr lang="en-US" dirty="0" smtClean="0">
                <a:solidFill>
                  <a:schemeClr val="tx2">
                    <a:lumMod val="75000"/>
                  </a:schemeClr>
                </a:solidFill>
                <a:latin typeface="Corbel" panose="020B0503020204020204" pitchFamily="34" charset="0"/>
              </a:rPr>
              <a:t>Word </a:t>
            </a:r>
            <a:r>
              <a:rPr lang="en-US" dirty="0">
                <a:solidFill>
                  <a:schemeClr val="tx2">
                    <a:lumMod val="75000"/>
                  </a:schemeClr>
                </a:solidFill>
                <a:latin typeface="Corbel" panose="020B0503020204020204" pitchFamily="34" charset="0"/>
              </a:rPr>
              <a:t>of </a:t>
            </a:r>
            <a:r>
              <a:rPr lang="en-US" dirty="0" smtClean="0">
                <a:solidFill>
                  <a:schemeClr val="tx2">
                    <a:lumMod val="75000"/>
                  </a:schemeClr>
                </a:solidFill>
                <a:latin typeface="Corbel" panose="020B0503020204020204" pitchFamily="34" charset="0"/>
              </a:rPr>
              <a:t>mouth</a:t>
            </a:r>
            <a:endParaRPr lang="en-US" dirty="0">
              <a:solidFill>
                <a:schemeClr val="tx2">
                  <a:lumMod val="75000"/>
                </a:schemeClr>
              </a:solidFill>
              <a:latin typeface="Corbel" panose="020B0503020204020204" pitchFamily="34" charset="0"/>
            </a:endParaRPr>
          </a:p>
          <a:p>
            <a:pPr>
              <a:spcBef>
                <a:spcPts val="600"/>
              </a:spcBef>
              <a:spcAft>
                <a:spcPts val="600"/>
              </a:spcAft>
            </a:pPr>
            <a:endParaRPr lang="en-US" sz="2400" dirty="0">
              <a:solidFill>
                <a:srgbClr val="E68900"/>
              </a:solidFill>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7655" y="2502358"/>
            <a:ext cx="2142054" cy="264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8275" y="1276350"/>
            <a:ext cx="1905002" cy="207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780228"/>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1000"/>
                                        <p:tgtEl>
                                          <p:spTgt spid="34">
                                            <p:txEl>
                                              <p:pRg st="0" end="0"/>
                                            </p:txEl>
                                          </p:spTgt>
                                        </p:tgtEl>
                                      </p:cBhvr>
                                    </p:animEffect>
                                    <p:anim calcmode="lin" valueType="num">
                                      <p:cBhvr>
                                        <p:cTn id="13"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Effect transition="in" filter="fade">
                                      <p:cBhvr>
                                        <p:cTn id="19" dur="1000"/>
                                        <p:tgtEl>
                                          <p:spTgt spid="34">
                                            <p:txEl>
                                              <p:pRg st="1" end="1"/>
                                            </p:txEl>
                                          </p:spTgt>
                                        </p:tgtEl>
                                      </p:cBhvr>
                                    </p:animEffect>
                                    <p:anim calcmode="lin" valueType="num">
                                      <p:cBhvr>
                                        <p:cTn id="20"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4">
                                            <p:txEl>
                                              <p:pRg st="2" end="2"/>
                                            </p:txEl>
                                          </p:spTgt>
                                        </p:tgtEl>
                                        <p:attrNameLst>
                                          <p:attrName>style.visibility</p:attrName>
                                        </p:attrNameLst>
                                      </p:cBhvr>
                                      <p:to>
                                        <p:strVal val="visible"/>
                                      </p:to>
                                    </p:set>
                                    <p:animEffect transition="in" filter="fade">
                                      <p:cBhvr>
                                        <p:cTn id="26" dur="1000"/>
                                        <p:tgtEl>
                                          <p:spTgt spid="34">
                                            <p:txEl>
                                              <p:pRg st="2" end="2"/>
                                            </p:txEl>
                                          </p:spTgt>
                                        </p:tgtEl>
                                      </p:cBhvr>
                                    </p:animEffect>
                                    <p:anim calcmode="lin" valueType="num">
                                      <p:cBhvr>
                                        <p:cTn id="27"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4">
                                            <p:txEl>
                                              <p:pRg st="3" end="3"/>
                                            </p:txEl>
                                          </p:spTgt>
                                        </p:tgtEl>
                                        <p:attrNameLst>
                                          <p:attrName>style.visibility</p:attrName>
                                        </p:attrNameLst>
                                      </p:cBhvr>
                                      <p:to>
                                        <p:strVal val="visible"/>
                                      </p:to>
                                    </p:set>
                                    <p:animEffect transition="in" filter="fade">
                                      <p:cBhvr>
                                        <p:cTn id="33" dur="1000"/>
                                        <p:tgtEl>
                                          <p:spTgt spid="34">
                                            <p:txEl>
                                              <p:pRg st="3" end="3"/>
                                            </p:txEl>
                                          </p:spTgt>
                                        </p:tgtEl>
                                      </p:cBhvr>
                                    </p:animEffect>
                                    <p:anim calcmode="lin" valueType="num">
                                      <p:cBhvr>
                                        <p:cTn id="34"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4">
                                            <p:txEl>
                                              <p:pRg st="4" end="4"/>
                                            </p:txEl>
                                          </p:spTgt>
                                        </p:tgtEl>
                                        <p:attrNameLst>
                                          <p:attrName>style.visibility</p:attrName>
                                        </p:attrNameLst>
                                      </p:cBhvr>
                                      <p:to>
                                        <p:strVal val="visible"/>
                                      </p:to>
                                    </p:set>
                                    <p:animEffect transition="in" filter="fade">
                                      <p:cBhvr>
                                        <p:cTn id="40" dur="1000"/>
                                        <p:tgtEl>
                                          <p:spTgt spid="34">
                                            <p:txEl>
                                              <p:pRg st="4" end="4"/>
                                            </p:txEl>
                                          </p:spTgt>
                                        </p:tgtEl>
                                      </p:cBhvr>
                                    </p:animEffect>
                                    <p:anim calcmode="lin" valueType="num">
                                      <p:cBhvr>
                                        <p:cTn id="41"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4">
                                            <p:txEl>
                                              <p:pRg st="5" end="5"/>
                                            </p:txEl>
                                          </p:spTgt>
                                        </p:tgtEl>
                                        <p:attrNameLst>
                                          <p:attrName>style.visibility</p:attrName>
                                        </p:attrNameLst>
                                      </p:cBhvr>
                                      <p:to>
                                        <p:strVal val="visible"/>
                                      </p:to>
                                    </p:set>
                                    <p:animEffect transition="in" filter="fade">
                                      <p:cBhvr>
                                        <p:cTn id="47" dur="1000"/>
                                        <p:tgtEl>
                                          <p:spTgt spid="34">
                                            <p:txEl>
                                              <p:pRg st="5" end="5"/>
                                            </p:txEl>
                                          </p:spTgt>
                                        </p:tgtEl>
                                      </p:cBhvr>
                                    </p:animEffect>
                                    <p:anim calcmode="lin" valueType="num">
                                      <p:cBhvr>
                                        <p:cTn id="48"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4">
                                            <p:txEl>
                                              <p:pRg st="6" end="6"/>
                                            </p:txEl>
                                          </p:spTgt>
                                        </p:tgtEl>
                                        <p:attrNameLst>
                                          <p:attrName>style.visibility</p:attrName>
                                        </p:attrNameLst>
                                      </p:cBhvr>
                                      <p:to>
                                        <p:strVal val="visible"/>
                                      </p:to>
                                    </p:set>
                                    <p:animEffect transition="in" filter="fade">
                                      <p:cBhvr>
                                        <p:cTn id="54" dur="1000"/>
                                        <p:tgtEl>
                                          <p:spTgt spid="34">
                                            <p:txEl>
                                              <p:pRg st="6" end="6"/>
                                            </p:txEl>
                                          </p:spTgt>
                                        </p:tgtEl>
                                      </p:cBhvr>
                                    </p:animEffect>
                                    <p:anim calcmode="lin" valueType="num">
                                      <p:cBhvr>
                                        <p:cTn id="55"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4">
                                            <p:txEl>
                                              <p:pRg st="7" end="7"/>
                                            </p:txEl>
                                          </p:spTgt>
                                        </p:tgtEl>
                                        <p:attrNameLst>
                                          <p:attrName>style.visibility</p:attrName>
                                        </p:attrNameLst>
                                      </p:cBhvr>
                                      <p:to>
                                        <p:strVal val="visible"/>
                                      </p:to>
                                    </p:set>
                                    <p:animEffect transition="in" filter="fade">
                                      <p:cBhvr>
                                        <p:cTn id="61" dur="1000"/>
                                        <p:tgtEl>
                                          <p:spTgt spid="34">
                                            <p:txEl>
                                              <p:pRg st="7" end="7"/>
                                            </p:txEl>
                                          </p:spTgt>
                                        </p:tgtEl>
                                      </p:cBhvr>
                                    </p:animEffect>
                                    <p:anim calcmode="lin" valueType="num">
                                      <p:cBhvr>
                                        <p:cTn id="62" dur="1000" fill="hold"/>
                                        <p:tgtEl>
                                          <p:spTgt spid="3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4">
                                            <p:txEl>
                                              <p:pRg st="8" end="8"/>
                                            </p:txEl>
                                          </p:spTgt>
                                        </p:tgtEl>
                                        <p:attrNameLst>
                                          <p:attrName>style.visibility</p:attrName>
                                        </p:attrNameLst>
                                      </p:cBhvr>
                                      <p:to>
                                        <p:strVal val="visible"/>
                                      </p:to>
                                    </p:set>
                                    <p:animEffect transition="in" filter="fade">
                                      <p:cBhvr>
                                        <p:cTn id="68" dur="1000"/>
                                        <p:tgtEl>
                                          <p:spTgt spid="34">
                                            <p:txEl>
                                              <p:pRg st="8" end="8"/>
                                            </p:txEl>
                                          </p:spTgt>
                                        </p:tgtEl>
                                      </p:cBhvr>
                                    </p:animEffect>
                                    <p:anim calcmode="lin" valueType="num">
                                      <p:cBhvr>
                                        <p:cTn id="69" dur="1000" fill="hold"/>
                                        <p:tgtEl>
                                          <p:spTgt spid="3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4">
                                            <p:txEl>
                                              <p:pRg st="9" end="9"/>
                                            </p:txEl>
                                          </p:spTgt>
                                        </p:tgtEl>
                                        <p:attrNameLst>
                                          <p:attrName>style.visibility</p:attrName>
                                        </p:attrNameLst>
                                      </p:cBhvr>
                                      <p:to>
                                        <p:strVal val="visible"/>
                                      </p:to>
                                    </p:set>
                                    <p:animEffect transition="in" filter="fade">
                                      <p:cBhvr>
                                        <p:cTn id="75" dur="1000"/>
                                        <p:tgtEl>
                                          <p:spTgt spid="34">
                                            <p:txEl>
                                              <p:pRg st="9" end="9"/>
                                            </p:txEl>
                                          </p:spTgt>
                                        </p:tgtEl>
                                      </p:cBhvr>
                                    </p:animEffect>
                                    <p:anim calcmode="lin" valueType="num">
                                      <p:cBhvr>
                                        <p:cTn id="76" dur="1000" fill="hold"/>
                                        <p:tgtEl>
                                          <p:spTgt spid="34">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4">
                                            <p:txEl>
                                              <p:pRg st="10" end="10"/>
                                            </p:txEl>
                                          </p:spTgt>
                                        </p:tgtEl>
                                        <p:attrNameLst>
                                          <p:attrName>style.visibility</p:attrName>
                                        </p:attrNameLst>
                                      </p:cBhvr>
                                      <p:to>
                                        <p:strVal val="visible"/>
                                      </p:to>
                                    </p:set>
                                    <p:animEffect transition="in" filter="fade">
                                      <p:cBhvr>
                                        <p:cTn id="82" dur="1000"/>
                                        <p:tgtEl>
                                          <p:spTgt spid="34">
                                            <p:txEl>
                                              <p:pRg st="10" end="10"/>
                                            </p:txEl>
                                          </p:spTgt>
                                        </p:tgtEl>
                                      </p:cBhvr>
                                    </p:animEffect>
                                    <p:anim calcmode="lin" valueType="num">
                                      <p:cBhvr>
                                        <p:cTn id="83" dur="1000" fill="hold"/>
                                        <p:tgtEl>
                                          <p:spTgt spid="34">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3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075"/>
                                        </p:tgtEl>
                                        <p:attrNameLst>
                                          <p:attrName>style.visibility</p:attrName>
                                        </p:attrNameLst>
                                      </p:cBhvr>
                                      <p:to>
                                        <p:strVal val="visible"/>
                                      </p:to>
                                    </p:set>
                                    <p:animEffect transition="in" filter="fade">
                                      <p:cBhvr>
                                        <p:cTn id="89" dur="1000"/>
                                        <p:tgtEl>
                                          <p:spTgt spid="3075"/>
                                        </p:tgtEl>
                                      </p:cBhvr>
                                    </p:animEffect>
                                    <p:anim calcmode="lin" valueType="num">
                                      <p:cBhvr>
                                        <p:cTn id="90" dur="1000" fill="hold"/>
                                        <p:tgtEl>
                                          <p:spTgt spid="3075"/>
                                        </p:tgtEl>
                                        <p:attrNameLst>
                                          <p:attrName>ppt_x</p:attrName>
                                        </p:attrNameLst>
                                      </p:cBhvr>
                                      <p:tavLst>
                                        <p:tav tm="0">
                                          <p:val>
                                            <p:strVal val="#ppt_x"/>
                                          </p:val>
                                        </p:tav>
                                        <p:tav tm="100000">
                                          <p:val>
                                            <p:strVal val="#ppt_x"/>
                                          </p:val>
                                        </p:tav>
                                      </p:tavLst>
                                    </p:anim>
                                    <p:anim calcmode="lin" valueType="num">
                                      <p:cBhvr>
                                        <p:cTn id="91" dur="1000" fill="hold"/>
                                        <p:tgtEl>
                                          <p:spTgt spid="3075"/>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42" presetClass="entr" presetSubtype="0" fill="hold" nodeType="afterEffect">
                                  <p:stCondLst>
                                    <p:cond delay="0"/>
                                  </p:stCondLst>
                                  <p:childTnLst>
                                    <p:set>
                                      <p:cBhvr>
                                        <p:cTn id="94" dur="1" fill="hold">
                                          <p:stCondLst>
                                            <p:cond delay="0"/>
                                          </p:stCondLst>
                                        </p:cTn>
                                        <p:tgtEl>
                                          <p:spTgt spid="3076"/>
                                        </p:tgtEl>
                                        <p:attrNameLst>
                                          <p:attrName>style.visibility</p:attrName>
                                        </p:attrNameLst>
                                      </p:cBhvr>
                                      <p:to>
                                        <p:strVal val="visible"/>
                                      </p:to>
                                    </p:set>
                                    <p:animEffect transition="in" filter="fade">
                                      <p:cBhvr>
                                        <p:cTn id="95" dur="1000"/>
                                        <p:tgtEl>
                                          <p:spTgt spid="3076"/>
                                        </p:tgtEl>
                                      </p:cBhvr>
                                    </p:animEffect>
                                    <p:anim calcmode="lin" valueType="num">
                                      <p:cBhvr>
                                        <p:cTn id="96" dur="1000" fill="hold"/>
                                        <p:tgtEl>
                                          <p:spTgt spid="3076"/>
                                        </p:tgtEl>
                                        <p:attrNameLst>
                                          <p:attrName>ppt_x</p:attrName>
                                        </p:attrNameLst>
                                      </p:cBhvr>
                                      <p:tavLst>
                                        <p:tav tm="0">
                                          <p:val>
                                            <p:strVal val="#ppt_x"/>
                                          </p:val>
                                        </p:tav>
                                        <p:tav tm="100000">
                                          <p:val>
                                            <p:strVal val="#ppt_x"/>
                                          </p:val>
                                        </p:tav>
                                      </p:tavLst>
                                    </p:anim>
                                    <p:anim calcmode="lin" valueType="num">
                                      <p:cBhvr>
                                        <p:cTn id="97" dur="1000" fill="hold"/>
                                        <p:tgtEl>
                                          <p:spTgt spid="3076"/>
                                        </p:tgtEl>
                                        <p:attrNameLst>
                                          <p:attrName>ppt_y</p:attrName>
                                        </p:attrNameLst>
                                      </p:cBhvr>
                                      <p:tavLst>
                                        <p:tav tm="0">
                                          <p:val>
                                            <p:strVal val="#ppt_y+.1"/>
                                          </p:val>
                                        </p:tav>
                                        <p:tav tm="100000">
                                          <p:val>
                                            <p:strVal val="#ppt_y"/>
                                          </p:val>
                                        </p:tav>
                                      </p:tavLst>
                                    </p:anim>
                                  </p:childTnLst>
                                </p:cTn>
                              </p:par>
                            </p:childTnLst>
                          </p:cTn>
                        </p:par>
                        <p:par>
                          <p:cTn id="98" fill="hold">
                            <p:stCondLst>
                              <p:cond delay="2000"/>
                            </p:stCondLst>
                            <p:childTnLst>
                              <p:par>
                                <p:cTn id="99" presetID="42" presetClass="entr" presetSubtype="0" fill="hold" nodeType="afterEffect">
                                  <p:stCondLst>
                                    <p:cond delay="0"/>
                                  </p:stCondLst>
                                  <p:childTnLst>
                                    <p:set>
                                      <p:cBhvr>
                                        <p:cTn id="100" dur="1" fill="hold">
                                          <p:stCondLst>
                                            <p:cond delay="0"/>
                                          </p:stCondLst>
                                        </p:cTn>
                                        <p:tgtEl>
                                          <p:spTgt spid="3074"/>
                                        </p:tgtEl>
                                        <p:attrNameLst>
                                          <p:attrName>style.visibility</p:attrName>
                                        </p:attrNameLst>
                                      </p:cBhvr>
                                      <p:to>
                                        <p:strVal val="visible"/>
                                      </p:to>
                                    </p:set>
                                    <p:animEffect transition="in" filter="fade">
                                      <p:cBhvr>
                                        <p:cTn id="101" dur="1000"/>
                                        <p:tgtEl>
                                          <p:spTgt spid="3074"/>
                                        </p:tgtEl>
                                      </p:cBhvr>
                                    </p:animEffect>
                                    <p:anim calcmode="lin" valueType="num">
                                      <p:cBhvr>
                                        <p:cTn id="102" dur="1000" fill="hold"/>
                                        <p:tgtEl>
                                          <p:spTgt spid="3074"/>
                                        </p:tgtEl>
                                        <p:attrNameLst>
                                          <p:attrName>ppt_x</p:attrName>
                                        </p:attrNameLst>
                                      </p:cBhvr>
                                      <p:tavLst>
                                        <p:tav tm="0">
                                          <p:val>
                                            <p:strVal val="#ppt_x"/>
                                          </p:val>
                                        </p:tav>
                                        <p:tav tm="100000">
                                          <p:val>
                                            <p:strVal val="#ppt_x"/>
                                          </p:val>
                                        </p:tav>
                                      </p:tavLst>
                                    </p:anim>
                                    <p:anim calcmode="lin" valueType="num">
                                      <p:cBhvr>
                                        <p:cTn id="10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4</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88756"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DEMOGRAPHICS</a:t>
            </a:r>
            <a:endParaRPr lang="en-US" sz="2800" dirty="0">
              <a:solidFill>
                <a:schemeClr val="tx2">
                  <a:lumMod val="75000"/>
                </a:schemeClr>
              </a:solidFill>
              <a:latin typeface="Corbel" panose="020B0503020204020204" pitchFamily="34" charset="0"/>
            </a:endParaRPr>
          </a:p>
        </p:txBody>
      </p:sp>
      <p:sp>
        <p:nvSpPr>
          <p:cNvPr id="34" name="Rectangle 33"/>
          <p:cNvSpPr/>
          <p:nvPr/>
        </p:nvSpPr>
        <p:spPr>
          <a:xfrm>
            <a:off x="152400" y="956966"/>
            <a:ext cx="7162800" cy="1261884"/>
          </a:xfrm>
          <a:prstGeom prst="rect">
            <a:avLst/>
          </a:prstGeom>
        </p:spPr>
        <p:txBody>
          <a:bodyPr wrap="square">
            <a:spAutoFit/>
          </a:bodyPr>
          <a:lstStyle/>
          <a:p>
            <a:pPr marL="342900" indent="-342900">
              <a:buFont typeface="Arial" panose="020B0604020202020204" pitchFamily="34" charset="0"/>
              <a:buChar char="•"/>
            </a:pPr>
            <a:r>
              <a:rPr lang="en-US" dirty="0" smtClean="0">
                <a:solidFill>
                  <a:schemeClr val="tx2"/>
                </a:solidFill>
                <a:latin typeface="Corbel" panose="020B0503020204020204" pitchFamily="34" charset="0"/>
              </a:rPr>
              <a:t>Over </a:t>
            </a:r>
            <a:r>
              <a:rPr lang="en-US" b="1" dirty="0" smtClean="0">
                <a:solidFill>
                  <a:schemeClr val="accent6"/>
                </a:solidFill>
                <a:latin typeface="Corbel" panose="020B0503020204020204" pitchFamily="34" charset="0"/>
              </a:rPr>
              <a:t>1,000 </a:t>
            </a:r>
            <a:r>
              <a:rPr lang="en-US" b="1" dirty="0" smtClean="0">
                <a:solidFill>
                  <a:schemeClr val="accent6"/>
                </a:solidFill>
                <a:latin typeface="Corbel" panose="020B0503020204020204" pitchFamily="34" charset="0"/>
              </a:rPr>
              <a:t>surveys </a:t>
            </a:r>
            <a:r>
              <a:rPr lang="en-US" dirty="0" smtClean="0">
                <a:solidFill>
                  <a:schemeClr val="tx2">
                    <a:lumMod val="75000"/>
                  </a:schemeClr>
                </a:solidFill>
                <a:latin typeface="Corbel" panose="020B0503020204020204" pitchFamily="34" charset="0"/>
              </a:rPr>
              <a:t>were completed</a:t>
            </a:r>
            <a:endParaRPr lang="en-US" dirty="0" smtClean="0">
              <a:solidFill>
                <a:schemeClr val="tx2">
                  <a:lumMod val="75000"/>
                </a:schemeClr>
              </a:solidFill>
              <a:latin typeface="Corbel" panose="020B0503020204020204" pitchFamily="34" charset="0"/>
            </a:endParaRPr>
          </a:p>
          <a:p>
            <a:pPr marL="342900" indent="-342900">
              <a:buFont typeface="Arial" panose="020B0604020202020204" pitchFamily="34" charset="0"/>
              <a:buChar char="•"/>
            </a:pPr>
            <a:r>
              <a:rPr lang="en-US" dirty="0" smtClean="0">
                <a:solidFill>
                  <a:schemeClr val="tx2"/>
                </a:solidFill>
                <a:latin typeface="Corbel" panose="020B0503020204020204" pitchFamily="34" charset="0"/>
              </a:rPr>
              <a:t>Approximately </a:t>
            </a:r>
            <a:r>
              <a:rPr lang="en-US" b="1" dirty="0" smtClean="0">
                <a:solidFill>
                  <a:schemeClr val="tx2"/>
                </a:solidFill>
                <a:latin typeface="Corbel" panose="020B0503020204020204" pitchFamily="34" charset="0"/>
              </a:rPr>
              <a:t>90%</a:t>
            </a:r>
            <a:r>
              <a:rPr lang="en-US" dirty="0" smtClean="0">
                <a:solidFill>
                  <a:schemeClr val="tx2"/>
                </a:solidFill>
                <a:latin typeface="Corbel" panose="020B0503020204020204" pitchFamily="34" charset="0"/>
              </a:rPr>
              <a:t> of participants live in </a:t>
            </a:r>
            <a:r>
              <a:rPr lang="en-US" b="1" dirty="0" smtClean="0">
                <a:solidFill>
                  <a:schemeClr val="tx2"/>
                </a:solidFill>
                <a:latin typeface="Corbel" panose="020B0503020204020204" pitchFamily="34" charset="0"/>
              </a:rPr>
              <a:t>Pelham Manor </a:t>
            </a:r>
            <a:r>
              <a:rPr lang="en-US" dirty="0" smtClean="0">
                <a:solidFill>
                  <a:schemeClr val="tx2"/>
                </a:solidFill>
                <a:latin typeface="Corbel" panose="020B0503020204020204" pitchFamily="34" charset="0"/>
              </a:rPr>
              <a:t>or the </a:t>
            </a:r>
            <a:r>
              <a:rPr lang="en-US" b="1" dirty="0" smtClean="0">
                <a:solidFill>
                  <a:srgbClr val="FF0000"/>
                </a:solidFill>
                <a:latin typeface="Corbel" panose="020B0503020204020204" pitchFamily="34" charset="0"/>
              </a:rPr>
              <a:t>Village of Pelham</a:t>
            </a:r>
            <a:endParaRPr lang="en-US" b="1" dirty="0" smtClean="0">
              <a:solidFill>
                <a:srgbClr val="FF0000"/>
              </a:solidFill>
              <a:latin typeface="Corbel" panose="020B0503020204020204" pitchFamily="34" charset="0"/>
            </a:endParaRPr>
          </a:p>
          <a:p>
            <a:endParaRPr lang="en-US" sz="2200" dirty="0">
              <a:solidFill>
                <a:srgbClr val="E68900"/>
              </a:solidFill>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chart8913875350.png"/>
          <p:cNvPicPr>
            <a:picLocks noChangeAspect="1"/>
          </p:cNvPicPr>
          <p:nvPr/>
        </p:nvPicPr>
        <p:blipFill>
          <a:blip r:embed="rId3"/>
          <a:stretch>
            <a:fillRect/>
          </a:stretch>
        </p:blipFill>
        <p:spPr>
          <a:xfrm>
            <a:off x="1752600" y="2419350"/>
            <a:ext cx="5388428" cy="2403928"/>
          </a:xfrm>
          <a:prstGeom prst="rect">
            <a:avLst/>
          </a:prstGeom>
        </p:spPr>
      </p:pic>
      <p:sp>
        <p:nvSpPr>
          <p:cNvPr id="10" name="Title 1"/>
          <p:cNvSpPr txBox="1">
            <a:spLocks/>
          </p:cNvSpPr>
          <p:nvPr/>
        </p:nvSpPr>
        <p:spPr>
          <a:xfrm>
            <a:off x="2319528" y="2021062"/>
            <a:ext cx="4876800" cy="3845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00" b="1" dirty="0" smtClean="0">
                <a:latin typeface="Corbel" panose="020B0503020204020204" pitchFamily="34" charset="0"/>
              </a:rPr>
              <a:t>Q:  </a:t>
            </a:r>
            <a:r>
              <a:rPr lang="en-US" sz="900" b="1" dirty="0" smtClean="0">
                <a:latin typeface="Corbel" panose="020B0503020204020204" pitchFamily="34" charset="0"/>
              </a:rPr>
              <a:t>In which town do you live?</a:t>
            </a:r>
            <a:endParaRPr lang="en-US" sz="900" b="1" dirty="0">
              <a:latin typeface="Corbel" panose="020B0503020204020204" pitchFamily="34" charset="0"/>
            </a:endParaRPr>
          </a:p>
        </p:txBody>
      </p:sp>
    </p:spTree>
    <p:extLst>
      <p:ext uri="{BB962C8B-B14F-4D97-AF65-F5344CB8AC3E}">
        <p14:creationId xmlns:p14="http://schemas.microsoft.com/office/powerpoint/2010/main" val="340564403"/>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par>
                          <p:cTn id="18" fill="hold">
                            <p:stCondLst>
                              <p:cond delay="3500"/>
                            </p:stCondLst>
                            <p:childTnLst>
                              <p:par>
                                <p:cTn id="19" presetID="6"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5</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88756"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DEMOGRAPHICS</a:t>
            </a:r>
            <a:endParaRPr lang="en-US" sz="2800" dirty="0">
              <a:solidFill>
                <a:schemeClr val="tx2">
                  <a:lumMod val="75000"/>
                </a:schemeClr>
              </a:solidFill>
              <a:latin typeface="Corbel" panose="020B0503020204020204" pitchFamily="34" charset="0"/>
            </a:endParaRPr>
          </a:p>
        </p:txBody>
      </p:sp>
      <p:sp>
        <p:nvSpPr>
          <p:cNvPr id="33" name="Text Box 3"/>
          <p:cNvSpPr txBox="1">
            <a:spLocks noChangeArrowheads="1"/>
          </p:cNvSpPr>
          <p:nvPr/>
        </p:nvSpPr>
        <p:spPr bwMode="auto">
          <a:xfrm>
            <a:off x="173737" y="361950"/>
            <a:ext cx="8058911" cy="321641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285750" indent="-285750">
              <a:buFont typeface="Arial" panose="020B0604020202020204" pitchFamily="34" charset="0"/>
              <a:buChar char="•"/>
            </a:pPr>
            <a:r>
              <a:rPr lang="en-US" sz="1800" b="0" cap="none" dirty="0" smtClean="0">
                <a:solidFill>
                  <a:schemeClr val="tx2">
                    <a:lumMod val="75000"/>
                  </a:schemeClr>
                </a:solidFill>
                <a:latin typeface="Corbel" panose="020B0503020204020204" pitchFamily="34" charset="0"/>
                <a:cs typeface="+mn-cs"/>
              </a:rPr>
              <a:t>Less than </a:t>
            </a:r>
            <a:r>
              <a:rPr lang="en-US" sz="1800" cap="none" dirty="0" smtClean="0">
                <a:solidFill>
                  <a:schemeClr val="tx2">
                    <a:lumMod val="75000"/>
                  </a:schemeClr>
                </a:solidFill>
                <a:latin typeface="Corbel" panose="020B0503020204020204" pitchFamily="34" charset="0"/>
                <a:cs typeface="+mn-cs"/>
              </a:rPr>
              <a:t>12% </a:t>
            </a:r>
            <a:r>
              <a:rPr lang="en-US" sz="1800" b="0" cap="none" dirty="0" smtClean="0">
                <a:solidFill>
                  <a:schemeClr val="tx2">
                    <a:lumMod val="75000"/>
                  </a:schemeClr>
                </a:solidFill>
                <a:latin typeface="Corbel" panose="020B0503020204020204" pitchFamily="34" charset="0"/>
                <a:cs typeface="+mn-cs"/>
              </a:rPr>
              <a:t>of </a:t>
            </a:r>
            <a:r>
              <a:rPr lang="en-US" sz="1800" b="0" cap="none" dirty="0">
                <a:solidFill>
                  <a:schemeClr val="tx2">
                    <a:lumMod val="75000"/>
                  </a:schemeClr>
                </a:solidFill>
                <a:latin typeface="Corbel" panose="020B0503020204020204" pitchFamily="34" charset="0"/>
              </a:rPr>
              <a:t>participants</a:t>
            </a:r>
            <a:r>
              <a:rPr lang="en-US" sz="1800" b="0" cap="none" dirty="0" smtClean="0">
                <a:solidFill>
                  <a:schemeClr val="tx2">
                    <a:lumMod val="75000"/>
                  </a:schemeClr>
                </a:solidFill>
                <a:latin typeface="Corbel" panose="020B0503020204020204" pitchFamily="34" charset="0"/>
                <a:cs typeface="+mn-cs"/>
              </a:rPr>
              <a:t> have </a:t>
            </a:r>
            <a:r>
              <a:rPr lang="en-US" sz="1800" cap="none" dirty="0" smtClean="0">
                <a:solidFill>
                  <a:srgbClr val="FF0000"/>
                </a:solidFill>
                <a:latin typeface="Corbel" panose="020B0503020204020204" pitchFamily="34" charset="0"/>
                <a:cs typeface="+mn-cs"/>
              </a:rPr>
              <a:t>no children </a:t>
            </a:r>
            <a:r>
              <a:rPr lang="en-US" sz="1800" b="0" cap="none" dirty="0" smtClean="0">
                <a:solidFill>
                  <a:schemeClr val="tx2">
                    <a:lumMod val="75000"/>
                  </a:schemeClr>
                </a:solidFill>
                <a:latin typeface="Corbel" panose="020B0503020204020204" pitchFamily="34" charset="0"/>
                <a:cs typeface="+mn-cs"/>
              </a:rPr>
              <a:t>living at home</a:t>
            </a:r>
          </a:p>
          <a:p>
            <a:pPr marL="285750" indent="-285750">
              <a:buFont typeface="Arial" panose="020B0604020202020204" pitchFamily="34" charset="0"/>
              <a:buChar char="•"/>
            </a:pPr>
            <a:r>
              <a:rPr lang="en-US" sz="1800" b="0" cap="none" dirty="0" smtClean="0">
                <a:solidFill>
                  <a:schemeClr val="tx2">
                    <a:lumMod val="75000"/>
                  </a:schemeClr>
                </a:solidFill>
                <a:latin typeface="Corbel" panose="020B0503020204020204" pitchFamily="34" charset="0"/>
                <a:cs typeface="+mn-cs"/>
              </a:rPr>
              <a:t>Nearly </a:t>
            </a:r>
            <a:r>
              <a:rPr lang="en-US" sz="1800" cap="none" dirty="0" smtClean="0">
                <a:solidFill>
                  <a:schemeClr val="tx2">
                    <a:lumMod val="75000"/>
                  </a:schemeClr>
                </a:solidFill>
                <a:latin typeface="Corbel" panose="020B0503020204020204" pitchFamily="34" charset="0"/>
                <a:cs typeface="+mn-cs"/>
              </a:rPr>
              <a:t>60%</a:t>
            </a:r>
            <a:r>
              <a:rPr lang="en-US" sz="1800" b="0" cap="none" dirty="0" smtClean="0">
                <a:solidFill>
                  <a:schemeClr val="tx2">
                    <a:lumMod val="75000"/>
                  </a:schemeClr>
                </a:solidFill>
                <a:latin typeface="Corbel" panose="020B0503020204020204" pitchFamily="34" charset="0"/>
                <a:cs typeface="+mn-cs"/>
              </a:rPr>
              <a:t> </a:t>
            </a:r>
            <a:r>
              <a:rPr lang="en-US" sz="1800" b="0" cap="none" dirty="0" smtClean="0">
                <a:solidFill>
                  <a:schemeClr val="tx2">
                    <a:lumMod val="75000"/>
                  </a:schemeClr>
                </a:solidFill>
                <a:latin typeface="Corbel" panose="020B0503020204020204" pitchFamily="34" charset="0"/>
                <a:cs typeface="+mn-cs"/>
              </a:rPr>
              <a:t>have </a:t>
            </a:r>
            <a:r>
              <a:rPr lang="en-US" sz="1800" cap="none" dirty="0" smtClean="0">
                <a:solidFill>
                  <a:schemeClr val="tx2"/>
                </a:solidFill>
                <a:latin typeface="Corbel" panose="020B0503020204020204" pitchFamily="34" charset="0"/>
                <a:cs typeface="+mn-cs"/>
              </a:rPr>
              <a:t>children 11 and under</a:t>
            </a:r>
            <a:r>
              <a:rPr lang="en-US" sz="1800" b="0" cap="none" dirty="0" smtClean="0">
                <a:solidFill>
                  <a:schemeClr val="tx2"/>
                </a:solidFill>
                <a:latin typeface="Corbel" panose="020B0503020204020204" pitchFamily="34" charset="0"/>
                <a:cs typeface="+mn-cs"/>
              </a:rPr>
              <a:t> </a:t>
            </a:r>
            <a:r>
              <a:rPr lang="en-US" sz="1800" b="0" cap="none" dirty="0" smtClean="0">
                <a:solidFill>
                  <a:schemeClr val="tx2">
                    <a:lumMod val="75000"/>
                  </a:schemeClr>
                </a:solidFill>
                <a:latin typeface="Corbel" panose="020B0503020204020204" pitchFamily="34" charset="0"/>
                <a:cs typeface="+mn-cs"/>
              </a:rPr>
              <a:t>living at </a:t>
            </a:r>
            <a:r>
              <a:rPr lang="en-US" sz="1800" b="0" cap="none" dirty="0" smtClean="0">
                <a:solidFill>
                  <a:schemeClr val="tx2">
                    <a:lumMod val="75000"/>
                  </a:schemeClr>
                </a:solidFill>
                <a:latin typeface="Corbel" panose="020B0503020204020204" pitchFamily="34" charset="0"/>
                <a:cs typeface="+mn-cs"/>
              </a:rPr>
              <a:t>home</a:t>
            </a:r>
            <a:endParaRPr lang="en-US" sz="1800" b="0" cap="none" dirty="0" smtClean="0">
              <a:solidFill>
                <a:schemeClr val="tx2">
                  <a:lumMod val="75000"/>
                </a:schemeClr>
              </a:solidFill>
              <a:latin typeface="Corbel" panose="020B0503020204020204" pitchFamily="34" charset="0"/>
              <a:cs typeface="+mn-cs"/>
            </a:endParaRPr>
          </a:p>
          <a:p>
            <a:pPr marL="285750" indent="-285750">
              <a:buFont typeface="Arial" panose="020B0604020202020204" pitchFamily="34" charset="0"/>
              <a:buChar char="•"/>
            </a:pPr>
            <a:r>
              <a:rPr lang="en-US" sz="1800" b="0" cap="none" dirty="0" smtClean="0">
                <a:solidFill>
                  <a:schemeClr val="tx2">
                    <a:lumMod val="75000"/>
                  </a:schemeClr>
                </a:solidFill>
                <a:latin typeface="Corbel" panose="020B0503020204020204" pitchFamily="34" charset="0"/>
                <a:cs typeface="+mn-cs"/>
              </a:rPr>
              <a:t>More than </a:t>
            </a:r>
            <a:r>
              <a:rPr lang="en-US" sz="1800" cap="none" dirty="0" smtClean="0">
                <a:solidFill>
                  <a:schemeClr val="tx2">
                    <a:lumMod val="75000"/>
                  </a:schemeClr>
                </a:solidFill>
                <a:latin typeface="Corbel" panose="020B0503020204020204" pitchFamily="34" charset="0"/>
                <a:cs typeface="+mn-cs"/>
              </a:rPr>
              <a:t>20</a:t>
            </a:r>
            <a:r>
              <a:rPr lang="en-US" sz="1800" cap="none" dirty="0" smtClean="0">
                <a:solidFill>
                  <a:schemeClr val="tx2">
                    <a:lumMod val="75000"/>
                  </a:schemeClr>
                </a:solidFill>
                <a:latin typeface="Corbel" panose="020B0503020204020204" pitchFamily="34" charset="0"/>
                <a:cs typeface="+mn-cs"/>
              </a:rPr>
              <a:t>%</a:t>
            </a:r>
            <a:r>
              <a:rPr lang="en-US" sz="1800" b="0" cap="none" dirty="0" smtClean="0">
                <a:solidFill>
                  <a:schemeClr val="tx2">
                    <a:lumMod val="75000"/>
                  </a:schemeClr>
                </a:solidFill>
                <a:latin typeface="Corbel" panose="020B0503020204020204" pitchFamily="34" charset="0"/>
                <a:cs typeface="+mn-cs"/>
              </a:rPr>
              <a:t> </a:t>
            </a:r>
            <a:r>
              <a:rPr lang="en-US" sz="1800" b="0" cap="none" dirty="0" smtClean="0">
                <a:solidFill>
                  <a:schemeClr val="tx2">
                    <a:lumMod val="75000"/>
                  </a:schemeClr>
                </a:solidFill>
                <a:latin typeface="Corbel" panose="020B0503020204020204" pitchFamily="34" charset="0"/>
                <a:cs typeface="+mn-cs"/>
              </a:rPr>
              <a:t>have </a:t>
            </a:r>
            <a:r>
              <a:rPr lang="en-US" sz="1800" cap="none" dirty="0" smtClean="0">
                <a:solidFill>
                  <a:srgbClr val="FF9900"/>
                </a:solidFill>
                <a:latin typeface="Corbel" panose="020B0503020204020204" pitchFamily="34" charset="0"/>
                <a:cs typeface="+mn-cs"/>
              </a:rPr>
              <a:t>children</a:t>
            </a:r>
            <a:r>
              <a:rPr lang="en-US" sz="1800" cap="none" dirty="0" smtClean="0">
                <a:solidFill>
                  <a:schemeClr val="tx2">
                    <a:lumMod val="75000"/>
                  </a:schemeClr>
                </a:solidFill>
                <a:latin typeface="Corbel" panose="020B0503020204020204" pitchFamily="34" charset="0"/>
                <a:cs typeface="+mn-cs"/>
              </a:rPr>
              <a:t> </a:t>
            </a:r>
            <a:r>
              <a:rPr lang="en-US" sz="1800" cap="none" dirty="0" smtClean="0">
                <a:solidFill>
                  <a:srgbClr val="FF9900"/>
                </a:solidFill>
                <a:latin typeface="Corbel" panose="020B0503020204020204" pitchFamily="34" charset="0"/>
                <a:cs typeface="+mn-cs"/>
              </a:rPr>
              <a:t>between 12 and 18</a:t>
            </a:r>
            <a:r>
              <a:rPr lang="en-US" sz="1800" cap="none" dirty="0" smtClean="0">
                <a:solidFill>
                  <a:srgbClr val="FF9900"/>
                </a:solidFill>
                <a:latin typeface="Corbel" panose="020B0503020204020204" pitchFamily="34" charset="0"/>
                <a:cs typeface="+mn-cs"/>
              </a:rPr>
              <a:t> </a:t>
            </a:r>
            <a:r>
              <a:rPr lang="en-US" sz="1800" b="0" cap="none" dirty="0" smtClean="0">
                <a:solidFill>
                  <a:schemeClr val="tx2">
                    <a:lumMod val="75000"/>
                  </a:schemeClr>
                </a:solidFill>
                <a:latin typeface="Corbel" panose="020B0503020204020204" pitchFamily="34" charset="0"/>
                <a:cs typeface="+mn-cs"/>
              </a:rPr>
              <a:t>living </a:t>
            </a:r>
            <a:r>
              <a:rPr lang="en-US" sz="1800" b="0" cap="none" dirty="0" smtClean="0">
                <a:solidFill>
                  <a:schemeClr val="tx2">
                    <a:lumMod val="75000"/>
                  </a:schemeClr>
                </a:solidFill>
                <a:latin typeface="Corbel" panose="020B0503020204020204" pitchFamily="34" charset="0"/>
                <a:cs typeface="+mn-cs"/>
              </a:rPr>
              <a:t>at </a:t>
            </a:r>
            <a:r>
              <a:rPr lang="en-US" sz="1800" b="0" cap="none" dirty="0" smtClean="0">
                <a:solidFill>
                  <a:schemeClr val="tx2">
                    <a:lumMod val="75000"/>
                  </a:schemeClr>
                </a:solidFill>
                <a:latin typeface="Corbel" panose="020B0503020204020204" pitchFamily="34" charset="0"/>
                <a:cs typeface="+mn-cs"/>
              </a:rPr>
              <a:t>home</a:t>
            </a:r>
          </a:p>
          <a:p>
            <a:pPr marL="285750" indent="-285750">
              <a:buFont typeface="Arial" panose="020B0604020202020204" pitchFamily="34" charset="0"/>
              <a:buChar char="•"/>
            </a:pPr>
            <a:r>
              <a:rPr lang="en-US" sz="1800" b="0" cap="none" dirty="0" smtClean="0">
                <a:solidFill>
                  <a:schemeClr val="tx2">
                    <a:lumMod val="75000"/>
                  </a:schemeClr>
                </a:solidFill>
                <a:latin typeface="Corbel" panose="020B0503020204020204" pitchFamily="34" charset="0"/>
                <a:cs typeface="+mn-cs"/>
              </a:rPr>
              <a:t>About </a:t>
            </a:r>
            <a:r>
              <a:rPr lang="en-US" sz="1800" cap="none" dirty="0" smtClean="0">
                <a:solidFill>
                  <a:schemeClr val="tx2">
                    <a:lumMod val="75000"/>
                  </a:schemeClr>
                </a:solidFill>
                <a:latin typeface="Corbel" panose="020B0503020204020204" pitchFamily="34" charset="0"/>
                <a:cs typeface="+mn-cs"/>
              </a:rPr>
              <a:t>10%</a:t>
            </a:r>
            <a:r>
              <a:rPr lang="en-US" sz="1800" b="0" cap="none" dirty="0" smtClean="0">
                <a:solidFill>
                  <a:schemeClr val="tx2">
                    <a:lumMod val="75000"/>
                  </a:schemeClr>
                </a:solidFill>
                <a:latin typeface="Corbel" panose="020B0503020204020204" pitchFamily="34" charset="0"/>
                <a:cs typeface="+mn-cs"/>
              </a:rPr>
              <a:t> have </a:t>
            </a:r>
            <a:r>
              <a:rPr lang="en-US" sz="1800" cap="none" dirty="0" smtClean="0">
                <a:solidFill>
                  <a:schemeClr val="bg1">
                    <a:lumMod val="65000"/>
                  </a:schemeClr>
                </a:solidFill>
                <a:latin typeface="Corbel" panose="020B0503020204020204" pitchFamily="34" charset="0"/>
                <a:cs typeface="+mn-cs"/>
              </a:rPr>
              <a:t>children over 18 </a:t>
            </a:r>
            <a:r>
              <a:rPr lang="en-US" sz="1800" b="0" cap="none" dirty="0" smtClean="0">
                <a:solidFill>
                  <a:schemeClr val="tx2">
                    <a:lumMod val="75000"/>
                  </a:schemeClr>
                </a:solidFill>
                <a:latin typeface="Corbel" panose="020B0503020204020204" pitchFamily="34" charset="0"/>
                <a:cs typeface="+mn-cs"/>
              </a:rPr>
              <a:t>living at home</a:t>
            </a:r>
            <a:endParaRPr lang="en-US" sz="1800" b="0" cap="none" dirty="0" smtClean="0">
              <a:solidFill>
                <a:schemeClr val="tx2">
                  <a:lumMod val="75000"/>
                </a:schemeClr>
              </a:solidFill>
              <a:latin typeface="Corbel" panose="020B0503020204020204" pitchFamily="34" charset="0"/>
              <a:cs typeface="+mn-cs"/>
            </a:endParaRPr>
          </a:p>
          <a:p>
            <a:pPr marL="285750" indent="-285750">
              <a:buFont typeface="Arial" panose="020B0604020202020204" pitchFamily="34" charset="0"/>
              <a:buChar char="•"/>
            </a:pPr>
            <a:endParaRPr lang="en-US" sz="1800" b="0" cap="none" dirty="0" smtClean="0">
              <a:solidFill>
                <a:schemeClr val="tx2">
                  <a:lumMod val="75000"/>
                </a:schemeClr>
              </a:solidFill>
              <a:latin typeface="Corbel" panose="020B0503020204020204" pitchFamily="34" charset="0"/>
              <a:cs typeface="+mn-cs"/>
            </a:endParaRPr>
          </a:p>
          <a:p>
            <a:pPr marL="0" indent="0"/>
            <a:endParaRPr lang="en-US" sz="2800" spc="-100" dirty="0">
              <a:solidFill>
                <a:schemeClr val="tx1"/>
              </a:solidFill>
              <a:latin typeface="Rock Sans" pitchFamily="34" charset="0"/>
            </a:endParaRPr>
          </a:p>
        </p:txBody>
      </p:sp>
      <p:pic>
        <p:nvPicPr>
          <p:cNvPr id="18" name="Picture 17" descr="chart8913845970.png"/>
          <p:cNvPicPr>
            <a:picLocks noChangeAspect="1"/>
          </p:cNvPicPr>
          <p:nvPr/>
        </p:nvPicPr>
        <p:blipFill>
          <a:blip r:embed="rId3" cstate="print"/>
          <a:stretch>
            <a:fillRect/>
          </a:stretch>
        </p:blipFill>
        <p:spPr>
          <a:xfrm>
            <a:off x="1940032" y="2800350"/>
            <a:ext cx="5124092" cy="2286000"/>
          </a:xfrm>
          <a:prstGeom prst="rect">
            <a:avLst/>
          </a:prstGeom>
        </p:spPr>
      </p:pic>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0" y="2354580"/>
            <a:ext cx="4876800" cy="3845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00" b="1" dirty="0" smtClean="0">
                <a:latin typeface="Corbel" panose="020B0503020204020204" pitchFamily="34" charset="0"/>
              </a:rPr>
              <a:t>Q:  Which </a:t>
            </a:r>
            <a:r>
              <a:rPr lang="en-US" sz="900" b="1" dirty="0" smtClean="0">
                <a:latin typeface="Corbel" panose="020B0503020204020204" pitchFamily="34" charset="0"/>
              </a:rPr>
              <a:t>describes your household</a:t>
            </a:r>
            <a:r>
              <a:rPr lang="en-US" sz="900" b="1" dirty="0" smtClean="0">
                <a:latin typeface="Corbel" panose="020B0503020204020204" pitchFamily="34" charset="0"/>
              </a:rPr>
              <a:t>?</a:t>
            </a:r>
            <a:endParaRPr lang="en-US" sz="900" b="1" dirty="0">
              <a:latin typeface="Corbel" panose="020B0503020204020204" pitchFamily="34" charset="0"/>
            </a:endParaRPr>
          </a:p>
        </p:txBody>
      </p:sp>
    </p:spTree>
    <p:extLst>
      <p:ext uri="{BB962C8B-B14F-4D97-AF65-F5344CB8AC3E}">
        <p14:creationId xmlns:p14="http://schemas.microsoft.com/office/powerpoint/2010/main" val="1328961835"/>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par>
                          <p:cTn id="18" fill="hold">
                            <p:stCondLst>
                              <p:cond delay="3500"/>
                            </p:stCondLst>
                            <p:childTnLst>
                              <p:par>
                                <p:cTn id="19" presetID="6"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6</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DINING Statistics</a:t>
            </a:r>
            <a:endParaRPr lang="en-US" sz="2800"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chart8913908550.png"/>
          <p:cNvPicPr>
            <a:picLocks noChangeAspect="1"/>
          </p:cNvPicPr>
          <p:nvPr/>
        </p:nvPicPr>
        <p:blipFill>
          <a:blip r:embed="rId3" cstate="print"/>
          <a:stretch>
            <a:fillRect/>
          </a:stretch>
        </p:blipFill>
        <p:spPr>
          <a:xfrm>
            <a:off x="1143000" y="2419350"/>
            <a:ext cx="6171087" cy="2597259"/>
          </a:xfrm>
          <a:prstGeom prst="rect">
            <a:avLst/>
          </a:prstGeom>
        </p:spPr>
      </p:pic>
      <p:sp>
        <p:nvSpPr>
          <p:cNvPr id="13" name="Rectangle 12"/>
          <p:cNvSpPr/>
          <p:nvPr/>
        </p:nvSpPr>
        <p:spPr>
          <a:xfrm>
            <a:off x="152400" y="956966"/>
            <a:ext cx="7696200" cy="1200329"/>
          </a:xfrm>
          <a:prstGeom prst="rect">
            <a:avLst/>
          </a:prstGeom>
        </p:spPr>
        <p:txBody>
          <a:bodyPr wrap="square">
            <a:spAutoFit/>
          </a:bodyPr>
          <a:lstStyle/>
          <a:p>
            <a:pPr marL="342900" indent="-342900">
              <a:buFont typeface="Arial" panose="020B0604020202020204" pitchFamily="34" charset="0"/>
              <a:buChar char="•"/>
            </a:pPr>
            <a:r>
              <a:rPr lang="en-US" dirty="0">
                <a:solidFill>
                  <a:schemeClr val="tx2"/>
                </a:solidFill>
                <a:latin typeface="Corbel" panose="020B0503020204020204" pitchFamily="34" charset="0"/>
              </a:rPr>
              <a:t>Less than </a:t>
            </a:r>
            <a:r>
              <a:rPr lang="en-US" b="1" dirty="0">
                <a:solidFill>
                  <a:schemeClr val="tx2"/>
                </a:solidFill>
                <a:latin typeface="Corbel" panose="020B0503020204020204" pitchFamily="34" charset="0"/>
              </a:rPr>
              <a:t>10% </a:t>
            </a:r>
            <a:r>
              <a:rPr lang="en-US" dirty="0" smtClean="0">
                <a:solidFill>
                  <a:schemeClr val="tx2"/>
                </a:solidFill>
                <a:latin typeface="Corbel" panose="020B0503020204020204" pitchFamily="34" charset="0"/>
              </a:rPr>
              <a:t>of participants </a:t>
            </a:r>
            <a:r>
              <a:rPr lang="en-US" b="1" dirty="0" smtClean="0">
                <a:solidFill>
                  <a:srgbClr val="FF0000"/>
                </a:solidFill>
                <a:latin typeface="Corbel" panose="020B0503020204020204" pitchFamily="34" charset="0"/>
              </a:rPr>
              <a:t>primarily</a:t>
            </a:r>
            <a:r>
              <a:rPr lang="en-US" dirty="0" smtClean="0">
                <a:solidFill>
                  <a:schemeClr val="tx2"/>
                </a:solidFill>
                <a:latin typeface="Corbel" panose="020B0503020204020204" pitchFamily="34" charset="0"/>
              </a:rPr>
              <a:t> </a:t>
            </a:r>
            <a:r>
              <a:rPr lang="en-US" dirty="0">
                <a:solidFill>
                  <a:schemeClr val="tx2"/>
                </a:solidFill>
                <a:latin typeface="Corbel" panose="020B0503020204020204" pitchFamily="34" charset="0"/>
              </a:rPr>
              <a:t>dine in Pelham</a:t>
            </a:r>
          </a:p>
          <a:p>
            <a:pPr marL="342900" indent="-342900">
              <a:buFont typeface="Arial" panose="020B0604020202020204" pitchFamily="34" charset="0"/>
              <a:buChar char="•"/>
            </a:pPr>
            <a:r>
              <a:rPr lang="en-US" b="1" dirty="0" smtClean="0">
                <a:solidFill>
                  <a:schemeClr val="tx2"/>
                </a:solidFill>
                <a:latin typeface="Corbel" panose="020B0503020204020204" pitchFamily="34" charset="0"/>
              </a:rPr>
              <a:t>Nearly</a:t>
            </a:r>
            <a:r>
              <a:rPr lang="en-US" dirty="0" smtClean="0">
                <a:solidFill>
                  <a:schemeClr val="tx2"/>
                </a:solidFill>
                <a:latin typeface="Corbel" panose="020B0503020204020204" pitchFamily="34" charset="0"/>
              </a:rPr>
              <a:t> </a:t>
            </a:r>
            <a:r>
              <a:rPr lang="en-US" b="1" dirty="0" smtClean="0">
                <a:solidFill>
                  <a:schemeClr val="tx2"/>
                </a:solidFill>
                <a:latin typeface="Corbel" panose="020B0503020204020204" pitchFamily="34" charset="0"/>
              </a:rPr>
              <a:t>40% </a:t>
            </a:r>
            <a:r>
              <a:rPr lang="en-US" dirty="0" smtClean="0">
                <a:solidFill>
                  <a:schemeClr val="tx2"/>
                </a:solidFill>
                <a:latin typeface="Corbel" panose="020B0503020204020204" pitchFamily="34" charset="0"/>
              </a:rPr>
              <a:t>dine in Pelham </a:t>
            </a:r>
            <a:r>
              <a:rPr lang="en-US" b="1" dirty="0" smtClean="0">
                <a:solidFill>
                  <a:schemeClr val="tx2"/>
                </a:solidFill>
                <a:latin typeface="Corbel" panose="020B0503020204020204" pitchFamily="34" charset="0"/>
              </a:rPr>
              <a:t>regularly</a:t>
            </a:r>
          </a:p>
          <a:p>
            <a:pPr marL="342900" indent="-342900">
              <a:buFont typeface="Arial" panose="020B0604020202020204" pitchFamily="34" charset="0"/>
              <a:buChar char="•"/>
            </a:pPr>
            <a:r>
              <a:rPr lang="en-US" b="1" dirty="0" smtClean="0">
                <a:solidFill>
                  <a:schemeClr val="tx2"/>
                </a:solidFill>
                <a:latin typeface="Corbel" panose="020B0503020204020204" pitchFamily="34" charset="0"/>
              </a:rPr>
              <a:t>More than 40%</a:t>
            </a:r>
            <a:r>
              <a:rPr lang="en-US" dirty="0" smtClean="0">
                <a:solidFill>
                  <a:schemeClr val="tx2"/>
                </a:solidFill>
                <a:latin typeface="Corbel" panose="020B0503020204020204" pitchFamily="34" charset="0"/>
              </a:rPr>
              <a:t> dine in Pelham </a:t>
            </a:r>
            <a:r>
              <a:rPr lang="en-US" b="1" dirty="0" smtClean="0">
                <a:solidFill>
                  <a:srgbClr val="FF9900"/>
                </a:solidFill>
                <a:latin typeface="Corbel" panose="020B0503020204020204" pitchFamily="34" charset="0"/>
              </a:rPr>
              <a:t>occasionally</a:t>
            </a:r>
          </a:p>
          <a:p>
            <a:pPr marL="342900" indent="-342900">
              <a:buFont typeface="Arial" panose="020B0604020202020204" pitchFamily="34" charset="0"/>
              <a:buChar char="•"/>
            </a:pPr>
            <a:r>
              <a:rPr lang="en-US" dirty="0" smtClean="0">
                <a:solidFill>
                  <a:schemeClr val="tx2"/>
                </a:solidFill>
                <a:latin typeface="Corbel" panose="020B0503020204020204" pitchFamily="34" charset="0"/>
              </a:rPr>
              <a:t>About </a:t>
            </a:r>
            <a:r>
              <a:rPr lang="en-US" b="1" dirty="0" smtClean="0">
                <a:solidFill>
                  <a:schemeClr val="tx2"/>
                </a:solidFill>
                <a:latin typeface="Corbel" panose="020B0503020204020204" pitchFamily="34" charset="0"/>
              </a:rPr>
              <a:t>12%</a:t>
            </a:r>
            <a:r>
              <a:rPr lang="en-US" dirty="0" smtClean="0">
                <a:solidFill>
                  <a:schemeClr val="tx2"/>
                </a:solidFill>
                <a:latin typeface="Corbel" panose="020B0503020204020204" pitchFamily="34" charset="0"/>
              </a:rPr>
              <a:t> </a:t>
            </a:r>
            <a:r>
              <a:rPr lang="en-US" b="1" dirty="0" smtClean="0">
                <a:solidFill>
                  <a:schemeClr val="bg1">
                    <a:lumMod val="50000"/>
                  </a:schemeClr>
                </a:solidFill>
                <a:latin typeface="Corbel" panose="020B0503020204020204" pitchFamily="34" charset="0"/>
              </a:rPr>
              <a:t>rarely</a:t>
            </a:r>
            <a:r>
              <a:rPr lang="en-US" dirty="0" smtClean="0">
                <a:solidFill>
                  <a:schemeClr val="tx2"/>
                </a:solidFill>
                <a:latin typeface="Corbel" panose="020B0503020204020204" pitchFamily="34" charset="0"/>
              </a:rPr>
              <a:t> dine in Pelham</a:t>
            </a:r>
            <a:endParaRPr lang="en-US" sz="2200" dirty="0">
              <a:solidFill>
                <a:srgbClr val="E68900"/>
              </a:solidFill>
            </a:endParaRPr>
          </a:p>
        </p:txBody>
      </p:sp>
      <p:sp>
        <p:nvSpPr>
          <p:cNvPr id="7" name="Title 1"/>
          <p:cNvSpPr txBox="1">
            <a:spLocks/>
          </p:cNvSpPr>
          <p:nvPr/>
        </p:nvSpPr>
        <p:spPr>
          <a:xfrm>
            <a:off x="504825" y="2104867"/>
            <a:ext cx="7772400" cy="3845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00" b="1" dirty="0" smtClean="0">
                <a:latin typeface="Corbel" panose="020B0503020204020204" pitchFamily="34" charset="0"/>
              </a:rPr>
              <a:t>Q:  Which of the following best describes how frequently you patronize restaurants in Pelham?</a:t>
            </a:r>
            <a:endParaRPr lang="en-US" sz="900" b="1" dirty="0">
              <a:latin typeface="Corbel" panose="020B0503020204020204" pitchFamily="34" charset="0"/>
            </a:endParaRPr>
          </a:p>
        </p:txBody>
      </p:sp>
    </p:spTree>
    <p:extLst>
      <p:ext uri="{BB962C8B-B14F-4D97-AF65-F5344CB8AC3E}">
        <p14:creationId xmlns:p14="http://schemas.microsoft.com/office/powerpoint/2010/main" val="3848087236"/>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par>
                          <p:cTn id="18" fill="hold">
                            <p:stCondLst>
                              <p:cond delay="3500"/>
                            </p:stCondLst>
                            <p:childTnLst>
                              <p:par>
                                <p:cTn id="19" presetID="6"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7</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DINING statistics</a:t>
            </a:r>
            <a:endParaRPr lang="en-US" sz="2800"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9083" y="895350"/>
            <a:ext cx="2971800" cy="5386090"/>
          </a:xfrm>
          <a:prstGeom prst="rect">
            <a:avLst/>
          </a:prstGeom>
        </p:spPr>
        <p:txBody>
          <a:bodyPr wrap="square">
            <a:spAutoFit/>
          </a:bodyPr>
          <a:lstStyle/>
          <a:p>
            <a:pPr marL="342900" indent="-342900">
              <a:spcAft>
                <a:spcPts val="1200"/>
              </a:spcAft>
              <a:buClr>
                <a:schemeClr val="tx2">
                  <a:lumMod val="75000"/>
                </a:schemeClr>
              </a:buClr>
              <a:buFont typeface="Arial" panose="020B0604020202020204" pitchFamily="34" charset="0"/>
              <a:buChar char="•"/>
            </a:pPr>
            <a:r>
              <a:rPr lang="en-US" sz="1600" dirty="0" smtClean="0">
                <a:solidFill>
                  <a:schemeClr val="tx2"/>
                </a:solidFill>
                <a:latin typeface="Corbel" panose="020B0503020204020204" pitchFamily="34" charset="0"/>
              </a:rPr>
              <a:t>When ranking 1 (most) though 5 (least), </a:t>
            </a:r>
            <a:r>
              <a:rPr lang="en-US" sz="1600" b="1" dirty="0" smtClean="0">
                <a:solidFill>
                  <a:srgbClr val="FF0000"/>
                </a:solidFill>
                <a:latin typeface="Corbel" panose="020B0503020204020204" pitchFamily="34" charset="0"/>
              </a:rPr>
              <a:t>atmosphere</a:t>
            </a:r>
            <a:r>
              <a:rPr lang="en-US" sz="1600" dirty="0" smtClean="0">
                <a:solidFill>
                  <a:schemeClr val="tx2"/>
                </a:solidFill>
                <a:latin typeface="Corbel" panose="020B0503020204020204" pitchFamily="34" charset="0"/>
              </a:rPr>
              <a:t> was ranked as the most important attribute by nearly 50% of participants</a:t>
            </a:r>
          </a:p>
          <a:p>
            <a:pPr marL="342900" indent="-342900">
              <a:spcAft>
                <a:spcPts val="1200"/>
              </a:spcAft>
              <a:buClr>
                <a:schemeClr val="tx2">
                  <a:lumMod val="75000"/>
                </a:schemeClr>
              </a:buClr>
              <a:buFont typeface="Arial" panose="020B0604020202020204" pitchFamily="34" charset="0"/>
              <a:buChar char="•"/>
            </a:pPr>
            <a:r>
              <a:rPr lang="en-US" sz="1600" dirty="0" smtClean="0">
                <a:solidFill>
                  <a:schemeClr val="tx2"/>
                </a:solidFill>
                <a:latin typeface="Corbel" panose="020B0503020204020204" pitchFamily="34" charset="0"/>
              </a:rPr>
              <a:t>Most participants ranked </a:t>
            </a:r>
            <a:r>
              <a:rPr lang="en-US" sz="1600" b="1" dirty="0" smtClean="0">
                <a:latin typeface="Corbel" panose="020B0503020204020204" pitchFamily="34" charset="0"/>
              </a:rPr>
              <a:t>customer service </a:t>
            </a:r>
            <a:r>
              <a:rPr lang="en-US" sz="1600" dirty="0" smtClean="0">
                <a:solidFill>
                  <a:schemeClr val="tx2"/>
                </a:solidFill>
                <a:latin typeface="Corbel" panose="020B0503020204020204" pitchFamily="34" charset="0"/>
              </a:rPr>
              <a:t>as the second most important factor</a:t>
            </a:r>
          </a:p>
          <a:p>
            <a:pPr marL="342900" indent="-342900">
              <a:spcAft>
                <a:spcPts val="1200"/>
              </a:spcAft>
              <a:buClr>
                <a:schemeClr val="tx2">
                  <a:lumMod val="75000"/>
                </a:schemeClr>
              </a:buClr>
              <a:buFont typeface="Arial" panose="020B0604020202020204" pitchFamily="34" charset="0"/>
              <a:buChar char="•"/>
            </a:pPr>
            <a:r>
              <a:rPr lang="en-US" sz="1600" b="1" dirty="0" smtClean="0">
                <a:solidFill>
                  <a:srgbClr val="FF9900"/>
                </a:solidFill>
                <a:latin typeface="Corbel" panose="020B0503020204020204" pitchFamily="34" charset="0"/>
              </a:rPr>
              <a:t>Price</a:t>
            </a:r>
            <a:r>
              <a:rPr lang="en-US" sz="1600" b="1" dirty="0">
                <a:solidFill>
                  <a:srgbClr val="FF9900"/>
                </a:solidFill>
                <a:latin typeface="Corbel" panose="020B0503020204020204" pitchFamily="34" charset="0"/>
              </a:rPr>
              <a:t>, </a:t>
            </a:r>
            <a:r>
              <a:rPr lang="en-US" sz="1600" b="1" dirty="0">
                <a:solidFill>
                  <a:schemeClr val="bg1">
                    <a:lumMod val="65000"/>
                  </a:schemeClr>
                </a:solidFill>
                <a:latin typeface="Corbel" panose="020B0503020204020204" pitchFamily="34" charset="0"/>
              </a:rPr>
              <a:t>parking </a:t>
            </a:r>
            <a:r>
              <a:rPr lang="en-US" sz="1600" dirty="0">
                <a:solidFill>
                  <a:schemeClr val="tx2"/>
                </a:solidFill>
                <a:latin typeface="Corbel" panose="020B0503020204020204" pitchFamily="34" charset="0"/>
              </a:rPr>
              <a:t>and </a:t>
            </a:r>
            <a:r>
              <a:rPr lang="en-US" sz="1600" b="1" dirty="0">
                <a:solidFill>
                  <a:schemeClr val="accent5">
                    <a:lumMod val="50000"/>
                  </a:schemeClr>
                </a:solidFill>
                <a:latin typeface="Corbel" panose="020B0503020204020204" pitchFamily="34" charset="0"/>
              </a:rPr>
              <a:t>hours</a:t>
            </a:r>
            <a:r>
              <a:rPr lang="en-US" sz="1600" b="1" dirty="0">
                <a:solidFill>
                  <a:schemeClr val="tx2"/>
                </a:solidFill>
                <a:latin typeface="Corbel" panose="020B0503020204020204" pitchFamily="34" charset="0"/>
              </a:rPr>
              <a:t> </a:t>
            </a:r>
            <a:r>
              <a:rPr lang="en-US" sz="1600" dirty="0">
                <a:solidFill>
                  <a:schemeClr val="tx2"/>
                </a:solidFill>
                <a:latin typeface="Corbel" panose="020B0503020204020204" pitchFamily="34" charset="0"/>
              </a:rPr>
              <a:t>were the least important attributes for </a:t>
            </a:r>
            <a:r>
              <a:rPr lang="en-US" sz="1600" dirty="0" smtClean="0">
                <a:solidFill>
                  <a:schemeClr val="tx2"/>
                </a:solidFill>
                <a:latin typeface="Corbel" panose="020B0503020204020204" pitchFamily="34" charset="0"/>
              </a:rPr>
              <a:t>most participants</a:t>
            </a:r>
            <a:endParaRPr lang="en-US" sz="1600" dirty="0">
              <a:solidFill>
                <a:schemeClr val="tx2"/>
              </a:solidFill>
              <a:latin typeface="Corbel" panose="020B0503020204020204" pitchFamily="34" charset="0"/>
            </a:endParaRPr>
          </a:p>
          <a:p>
            <a:pPr marL="342900" indent="-342900">
              <a:spcAft>
                <a:spcPts val="1200"/>
              </a:spcAft>
              <a:buFont typeface="Arial" panose="020B0604020202020204" pitchFamily="34" charset="0"/>
              <a:buChar char="•"/>
            </a:pPr>
            <a:endParaRPr lang="en-US" sz="1600" dirty="0" smtClean="0">
              <a:solidFill>
                <a:schemeClr val="tx2"/>
              </a:solidFill>
              <a:latin typeface="Corbel" panose="020B0503020204020204" pitchFamily="34" charset="0"/>
            </a:endParaRPr>
          </a:p>
          <a:p>
            <a:pPr marL="342900" indent="-342900">
              <a:spcAft>
                <a:spcPts val="1200"/>
              </a:spcAft>
              <a:buFont typeface="Arial" panose="020B0604020202020204" pitchFamily="34" charset="0"/>
              <a:buChar char="•"/>
            </a:pPr>
            <a:endParaRPr lang="en-US" sz="1600" dirty="0" smtClean="0">
              <a:solidFill>
                <a:schemeClr val="tx2"/>
              </a:solidFill>
              <a:latin typeface="Corbel" panose="020B0503020204020204" pitchFamily="34" charset="0"/>
            </a:endParaRPr>
          </a:p>
          <a:p>
            <a:pPr marL="342900" indent="-342900">
              <a:spcAft>
                <a:spcPts val="1200"/>
              </a:spcAft>
              <a:buFont typeface="Arial" panose="020B0604020202020204" pitchFamily="34" charset="0"/>
              <a:buChar char="•"/>
            </a:pPr>
            <a:endParaRPr lang="en-US" sz="1600" dirty="0" smtClean="0">
              <a:solidFill>
                <a:schemeClr val="tx2"/>
              </a:solidFill>
              <a:latin typeface="Corbel" panose="020B0503020204020204" pitchFamily="34" charset="0"/>
            </a:endParaRPr>
          </a:p>
          <a:p>
            <a:pPr>
              <a:spcAft>
                <a:spcPts val="1200"/>
              </a:spcAft>
            </a:pPr>
            <a:endParaRPr lang="en-US" sz="2000" dirty="0">
              <a:solidFill>
                <a:srgbClr val="E68900"/>
              </a:solidFill>
            </a:endParaRPr>
          </a:p>
        </p:txBody>
      </p:sp>
      <p:sp>
        <p:nvSpPr>
          <p:cNvPr id="9" name="Title 1"/>
          <p:cNvSpPr>
            <a:spLocks noGrp="1"/>
          </p:cNvSpPr>
          <p:nvPr/>
        </p:nvSpPr>
        <p:spPr>
          <a:xfrm>
            <a:off x="3556986" y="1113678"/>
            <a:ext cx="4969698" cy="39127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sz="900" dirty="0" smtClean="0">
                <a:latin typeface="Corbel" panose="020B0503020204020204" pitchFamily="34" charset="0"/>
              </a:rPr>
              <a:t>Q: </a:t>
            </a:r>
            <a:r>
              <a:rPr sz="900" dirty="0">
                <a:latin typeface="Corbel" panose="020B0503020204020204" pitchFamily="34" charset="0"/>
              </a:rPr>
              <a:t>Focusing on the DINING experience that Pelham provides, rank the following factors from most important to least important on a scale of 1 (most important) to 5 (least important). You may only use each number (1, 2, 3, 4, and 5) once.</a:t>
            </a:r>
          </a:p>
        </p:txBody>
      </p:sp>
      <p:pic>
        <p:nvPicPr>
          <p:cNvPr id="8" name="Picture 7" descr="chart8914010310.png"/>
          <p:cNvPicPr>
            <a:picLocks noChangeAspect="1"/>
          </p:cNvPicPr>
          <p:nvPr/>
        </p:nvPicPr>
        <p:blipFill>
          <a:blip r:embed="rId3"/>
          <a:stretch>
            <a:fillRect/>
          </a:stretch>
        </p:blipFill>
        <p:spPr>
          <a:xfrm>
            <a:off x="3657600" y="1525524"/>
            <a:ext cx="5202243" cy="3459404"/>
          </a:xfrm>
          <a:prstGeom prst="rect">
            <a:avLst/>
          </a:prstGeom>
        </p:spPr>
      </p:pic>
    </p:spTree>
    <p:extLst>
      <p:ext uri="{BB962C8B-B14F-4D97-AF65-F5344CB8AC3E}">
        <p14:creationId xmlns:p14="http://schemas.microsoft.com/office/powerpoint/2010/main" val="2603688451"/>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750" fill="hold"/>
                                        <p:tgtEl>
                                          <p:spTgt spid="13"/>
                                        </p:tgtEl>
                                        <p:attrNameLst>
                                          <p:attrName>ppt_x</p:attrName>
                                        </p:attrNameLst>
                                      </p:cBhvr>
                                      <p:tavLst>
                                        <p:tav tm="0">
                                          <p:val>
                                            <p:strVal val="#ppt_x"/>
                                          </p:val>
                                        </p:tav>
                                        <p:tav tm="100000">
                                          <p:val>
                                            <p:strVal val="#ppt_x"/>
                                          </p:val>
                                        </p:tav>
                                      </p:tavLst>
                                    </p:anim>
                                    <p:anim calcmode="lin" valueType="num">
                                      <p:cBhvr additive="base">
                                        <p:cTn id="12" dur="17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ID="22" presetClass="entr" presetSubtype="4" fill="hold" grpId="0" nodeType="after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1250"/>
                                        <p:tgtEl>
                                          <p:spTgt spid="9"/>
                                        </p:tgtEl>
                                      </p:cBhvr>
                                    </p:animEffect>
                                  </p:childTnLst>
                                </p:cTn>
                              </p:par>
                            </p:childTnLst>
                          </p:cTn>
                        </p:par>
                        <p:par>
                          <p:cTn id="17" fill="hold">
                            <p:stCondLst>
                              <p:cond delay="5500"/>
                            </p:stCondLst>
                            <p:childTnLst>
                              <p:par>
                                <p:cTn id="18" presetID="6"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5734223" y="2190751"/>
            <a:ext cx="3485977" cy="2286000"/>
          </a:xfrm>
          <a:prstGeom prst="cloudCallout">
            <a:avLst>
              <a:gd name="adj1" fmla="val 27595"/>
              <a:gd name="adj2" fmla="val 67241"/>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6293084" y="590550"/>
            <a:ext cx="2850916" cy="1600201"/>
          </a:xfrm>
          <a:prstGeom prst="cloudCallout">
            <a:avLst>
              <a:gd name="adj1" fmla="val -56250"/>
              <a:gd name="adj2" fmla="val 39892"/>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8</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DINING feedback</a:t>
            </a:r>
            <a:endParaRPr lang="en-US" sz="2800" dirty="0">
              <a:solidFill>
                <a:schemeClr val="tx2">
                  <a:lumMod val="75000"/>
                </a:schemeClr>
              </a:solidFill>
              <a:latin typeface="Corbel" panose="020B0503020204020204" pitchFamily="34" charset="0"/>
            </a:endParaRPr>
          </a:p>
        </p:txBody>
      </p:sp>
      <p:sp>
        <p:nvSpPr>
          <p:cNvPr id="3" name="TextBox 2"/>
          <p:cNvSpPr txBox="1"/>
          <p:nvPr/>
        </p:nvSpPr>
        <p:spPr>
          <a:xfrm>
            <a:off x="152401" y="895350"/>
            <a:ext cx="6019800" cy="4924425"/>
          </a:xfrm>
          <a:prstGeom prst="rect">
            <a:avLst/>
          </a:prstGeom>
          <a:noFill/>
        </p:spPr>
        <p:txBody>
          <a:bodyPr wrap="square" rtlCol="0">
            <a:spAutoFit/>
          </a:bodyPr>
          <a:lstStyle/>
          <a:p>
            <a:r>
              <a:rPr lang="en-US" b="1" dirty="0" smtClean="0">
                <a:solidFill>
                  <a:schemeClr val="tx2"/>
                </a:solidFill>
                <a:latin typeface="Corbel" panose="020B0503020204020204" pitchFamily="34" charset="0"/>
              </a:rPr>
              <a:t>What they love:</a:t>
            </a:r>
          </a:p>
          <a:p>
            <a:pPr marL="285750" indent="-285750">
              <a:buFont typeface="Arial" panose="020B0604020202020204" pitchFamily="34" charset="0"/>
              <a:buChar char="•"/>
            </a:pPr>
            <a:r>
              <a:rPr lang="en-US" dirty="0" smtClean="0">
                <a:solidFill>
                  <a:schemeClr val="tx2"/>
                </a:solidFill>
                <a:latin typeface="Corbel" panose="020B0503020204020204" pitchFamily="34" charset="0"/>
              </a:rPr>
              <a:t>Establishments </a:t>
            </a:r>
            <a:r>
              <a:rPr lang="en-US" dirty="0">
                <a:solidFill>
                  <a:schemeClr val="tx2"/>
                </a:solidFill>
                <a:latin typeface="Corbel" panose="020B0503020204020204" pitchFamily="34" charset="0"/>
              </a:rPr>
              <a:t>like Bistro Rollin, La </a:t>
            </a:r>
            <a:r>
              <a:rPr lang="en-US" dirty="0" err="1">
                <a:solidFill>
                  <a:schemeClr val="tx2"/>
                </a:solidFill>
                <a:latin typeface="Corbel" panose="020B0503020204020204" pitchFamily="34" charset="0"/>
              </a:rPr>
              <a:t>Fontanella</a:t>
            </a:r>
            <a:r>
              <a:rPr lang="en-US" dirty="0">
                <a:solidFill>
                  <a:schemeClr val="tx2"/>
                </a:solidFill>
                <a:latin typeface="Corbel" panose="020B0503020204020204" pitchFamily="34" charset="0"/>
              </a:rPr>
              <a:t>, and Café Regatta</a:t>
            </a:r>
          </a:p>
          <a:p>
            <a:pPr marL="285750" indent="-285750">
              <a:buFont typeface="Arial" panose="020B0604020202020204" pitchFamily="34" charset="0"/>
              <a:buChar char="•"/>
            </a:pPr>
            <a:r>
              <a:rPr lang="en-US" dirty="0" smtClean="0">
                <a:solidFill>
                  <a:schemeClr val="tx2"/>
                </a:solidFill>
                <a:latin typeface="Corbel" panose="020B0503020204020204" pitchFamily="34" charset="0"/>
              </a:rPr>
              <a:t>New additions like Sakura</a:t>
            </a:r>
            <a:r>
              <a:rPr lang="en-US" dirty="0">
                <a:solidFill>
                  <a:schemeClr val="tx2"/>
                </a:solidFill>
                <a:latin typeface="Corbel" panose="020B0503020204020204" pitchFamily="34" charset="0"/>
              </a:rPr>
              <a:t>, Prime 16, </a:t>
            </a:r>
            <a:r>
              <a:rPr lang="en-US" dirty="0" smtClean="0">
                <a:solidFill>
                  <a:schemeClr val="tx2"/>
                </a:solidFill>
                <a:latin typeface="Corbel" panose="020B0503020204020204" pitchFamily="34" charset="0"/>
              </a:rPr>
              <a:t>Sergio’s Ristorante, </a:t>
            </a:r>
            <a:r>
              <a:rPr lang="en-US" dirty="0" err="1">
                <a:solidFill>
                  <a:schemeClr val="tx2"/>
                </a:solidFill>
                <a:latin typeface="Corbel" panose="020B0503020204020204" pitchFamily="34" charset="0"/>
              </a:rPr>
              <a:t>Soula’s</a:t>
            </a:r>
            <a:r>
              <a:rPr lang="en-US" dirty="0">
                <a:solidFill>
                  <a:schemeClr val="tx2"/>
                </a:solidFill>
                <a:latin typeface="Corbel" panose="020B0503020204020204" pitchFamily="34" charset="0"/>
              </a:rPr>
              <a:t> Kitchen</a:t>
            </a:r>
          </a:p>
          <a:p>
            <a:endParaRPr lang="en-US" dirty="0">
              <a:solidFill>
                <a:schemeClr val="tx2"/>
              </a:solidFill>
              <a:latin typeface="Corbel" panose="020B0503020204020204" pitchFamily="34" charset="0"/>
            </a:endParaRPr>
          </a:p>
          <a:p>
            <a:r>
              <a:rPr lang="en-US" b="1" dirty="0">
                <a:solidFill>
                  <a:schemeClr val="tx2"/>
                </a:solidFill>
                <a:latin typeface="Corbel" panose="020B0503020204020204" pitchFamily="34" charset="0"/>
              </a:rPr>
              <a:t>What they think needs improvement:</a:t>
            </a:r>
          </a:p>
          <a:p>
            <a:pPr marL="285750" indent="-285750">
              <a:buFont typeface="Arial" panose="020B0604020202020204" pitchFamily="34" charset="0"/>
              <a:buChar char="•"/>
            </a:pPr>
            <a:r>
              <a:rPr lang="en-US" dirty="0" smtClean="0">
                <a:solidFill>
                  <a:schemeClr val="tx2"/>
                </a:solidFill>
                <a:latin typeface="Corbel" panose="020B0503020204020204" pitchFamily="34" charset="0"/>
              </a:rPr>
              <a:t>Primarily </a:t>
            </a:r>
            <a:r>
              <a:rPr lang="en-US" dirty="0">
                <a:solidFill>
                  <a:schemeClr val="tx2"/>
                </a:solidFill>
                <a:latin typeface="Corbel" panose="020B0503020204020204" pitchFamily="34" charset="0"/>
              </a:rPr>
              <a:t>Italian </a:t>
            </a:r>
            <a:r>
              <a:rPr lang="en-US" dirty="0" smtClean="0">
                <a:solidFill>
                  <a:schemeClr val="tx2"/>
                </a:solidFill>
                <a:latin typeface="Corbel" panose="020B0503020204020204" pitchFamily="34" charset="0"/>
              </a:rPr>
              <a:t>dining </a:t>
            </a:r>
            <a:r>
              <a:rPr lang="en-US" dirty="0">
                <a:solidFill>
                  <a:schemeClr val="tx2"/>
                </a:solidFill>
                <a:latin typeface="Corbel" panose="020B0503020204020204" pitchFamily="34" charset="0"/>
              </a:rPr>
              <a:t>options, </a:t>
            </a:r>
            <a:r>
              <a:rPr lang="en-US" b="1" dirty="0">
                <a:solidFill>
                  <a:schemeClr val="tx2"/>
                </a:solidFill>
                <a:latin typeface="Corbel" panose="020B0503020204020204" pitchFamily="34" charset="0"/>
              </a:rPr>
              <a:t>more </a:t>
            </a:r>
            <a:r>
              <a:rPr lang="en-US" b="1" dirty="0" smtClean="0">
                <a:solidFill>
                  <a:srgbClr val="FF9900"/>
                </a:solidFill>
                <a:latin typeface="Corbel" panose="020B0503020204020204" pitchFamily="34" charset="0"/>
              </a:rPr>
              <a:t>variety</a:t>
            </a:r>
            <a:r>
              <a:rPr lang="en-US" b="1" dirty="0" smtClean="0">
                <a:solidFill>
                  <a:schemeClr val="tx2"/>
                </a:solidFill>
                <a:latin typeface="Corbel" panose="020B0503020204020204" pitchFamily="34" charset="0"/>
              </a:rPr>
              <a:t> </a:t>
            </a:r>
            <a:r>
              <a:rPr lang="en-US" dirty="0" smtClean="0">
                <a:solidFill>
                  <a:schemeClr val="tx2"/>
                </a:solidFill>
                <a:latin typeface="Corbel" panose="020B0503020204020204" pitchFamily="34" charset="0"/>
              </a:rPr>
              <a:t>is needed</a:t>
            </a:r>
          </a:p>
          <a:p>
            <a:pPr marL="742950" lvl="1" indent="-285750">
              <a:buFont typeface="Arial" panose="020B0604020202020204" pitchFamily="34" charset="0"/>
              <a:buChar char="•"/>
            </a:pPr>
            <a:r>
              <a:rPr lang="en-US" sz="1600" i="1" dirty="0" smtClean="0">
                <a:solidFill>
                  <a:schemeClr val="tx2"/>
                </a:solidFill>
                <a:latin typeface="Corbel" panose="020B0503020204020204" pitchFamily="34" charset="0"/>
              </a:rPr>
              <a:t>E.g.</a:t>
            </a:r>
            <a:r>
              <a:rPr lang="en-US" sz="1600" dirty="0" smtClean="0">
                <a:solidFill>
                  <a:schemeClr val="tx2"/>
                </a:solidFill>
                <a:latin typeface="Corbel" panose="020B0503020204020204" pitchFamily="34" charset="0"/>
              </a:rPr>
              <a:t>, Mexican or Indian</a:t>
            </a:r>
            <a:endParaRPr lang="en-US" sz="1600" dirty="0">
              <a:solidFill>
                <a:schemeClr val="tx2"/>
              </a:solidFill>
              <a:latin typeface="Corbel" panose="020B0503020204020204" pitchFamily="34" charset="0"/>
            </a:endParaRPr>
          </a:p>
          <a:p>
            <a:pPr marL="285750" indent="-285750">
              <a:buFont typeface="Arial" panose="020B0604020202020204" pitchFamily="34" charset="0"/>
              <a:buChar char="•"/>
            </a:pPr>
            <a:r>
              <a:rPr lang="en-US" b="1" dirty="0" smtClean="0">
                <a:solidFill>
                  <a:schemeClr val="tx2"/>
                </a:solidFill>
                <a:latin typeface="Corbel" panose="020B0503020204020204" pitchFamily="34" charset="0"/>
              </a:rPr>
              <a:t>Lack </a:t>
            </a:r>
            <a:r>
              <a:rPr lang="en-US" b="1" dirty="0">
                <a:solidFill>
                  <a:schemeClr val="tx2"/>
                </a:solidFill>
                <a:latin typeface="Corbel" panose="020B0503020204020204" pitchFamily="34" charset="0"/>
              </a:rPr>
              <a:t>of </a:t>
            </a:r>
            <a:r>
              <a:rPr lang="en-US" b="1" dirty="0">
                <a:solidFill>
                  <a:srgbClr val="FF9900"/>
                </a:solidFill>
                <a:latin typeface="Corbel" panose="020B0503020204020204" pitchFamily="34" charset="0"/>
              </a:rPr>
              <a:t>“</a:t>
            </a:r>
            <a:r>
              <a:rPr lang="en-US" b="1" dirty="0" smtClean="0">
                <a:solidFill>
                  <a:srgbClr val="FF9900"/>
                </a:solidFill>
                <a:latin typeface="Corbel" panose="020B0503020204020204" pitchFamily="34" charset="0"/>
              </a:rPr>
              <a:t>atmosphere” </a:t>
            </a:r>
            <a:r>
              <a:rPr lang="en-US" dirty="0" smtClean="0">
                <a:solidFill>
                  <a:schemeClr val="tx2"/>
                </a:solidFill>
                <a:latin typeface="Corbel" panose="020B0503020204020204" pitchFamily="34" charset="0"/>
              </a:rPr>
              <a:t>compared </a:t>
            </a:r>
            <a:r>
              <a:rPr lang="en-US" dirty="0">
                <a:solidFill>
                  <a:schemeClr val="tx2"/>
                </a:solidFill>
                <a:latin typeface="Corbel" panose="020B0503020204020204" pitchFamily="34" charset="0"/>
              </a:rPr>
              <a:t>to NYC and other </a:t>
            </a:r>
            <a:r>
              <a:rPr lang="en-US" dirty="0" smtClean="0">
                <a:solidFill>
                  <a:schemeClr val="tx2"/>
                </a:solidFill>
                <a:latin typeface="Corbel" panose="020B0503020204020204" pitchFamily="34" charset="0"/>
              </a:rPr>
              <a:t>Westchester </a:t>
            </a:r>
            <a:r>
              <a:rPr lang="en-US" dirty="0">
                <a:solidFill>
                  <a:schemeClr val="tx2"/>
                </a:solidFill>
                <a:latin typeface="Corbel" panose="020B0503020204020204" pitchFamily="34" charset="0"/>
              </a:rPr>
              <a:t>towns</a:t>
            </a:r>
          </a:p>
          <a:p>
            <a:pPr marL="285750" indent="-285750">
              <a:buFont typeface="Arial" panose="020B0604020202020204" pitchFamily="34" charset="0"/>
              <a:buChar char="•"/>
            </a:pPr>
            <a:r>
              <a:rPr lang="en-US" dirty="0" smtClean="0">
                <a:solidFill>
                  <a:schemeClr val="tx2"/>
                </a:solidFill>
                <a:latin typeface="Corbel" panose="020B0503020204020204" pitchFamily="34" charset="0"/>
              </a:rPr>
              <a:t>More chain </a:t>
            </a:r>
            <a:r>
              <a:rPr lang="en-US" dirty="0">
                <a:solidFill>
                  <a:schemeClr val="tx2"/>
                </a:solidFill>
                <a:latin typeface="Corbel" panose="020B0503020204020204" pitchFamily="34" charset="0"/>
              </a:rPr>
              <a:t>establishments on </a:t>
            </a:r>
            <a:r>
              <a:rPr lang="en-US" dirty="0" smtClean="0">
                <a:solidFill>
                  <a:schemeClr val="tx2"/>
                </a:solidFill>
                <a:latin typeface="Corbel" panose="020B0503020204020204" pitchFamily="34" charset="0"/>
              </a:rPr>
              <a:t>Wolf’s Lane/Fifth Avenue</a:t>
            </a:r>
          </a:p>
          <a:p>
            <a:pPr marL="742950" lvl="1" indent="-285750">
              <a:buFont typeface="Arial" panose="020B0604020202020204" pitchFamily="34" charset="0"/>
              <a:buChar char="•"/>
            </a:pPr>
            <a:r>
              <a:rPr lang="en-US" sz="1600" i="1" dirty="0" smtClean="0">
                <a:solidFill>
                  <a:schemeClr val="tx2"/>
                </a:solidFill>
                <a:latin typeface="Corbel" panose="020B0503020204020204" pitchFamily="34" charset="0"/>
              </a:rPr>
              <a:t>E.g.</a:t>
            </a:r>
            <a:r>
              <a:rPr lang="en-US" sz="1600" dirty="0" smtClean="0">
                <a:solidFill>
                  <a:schemeClr val="tx2"/>
                </a:solidFill>
                <a:latin typeface="Corbel" panose="020B0503020204020204" pitchFamily="34" charset="0"/>
              </a:rPr>
              <a:t>, Starbucks</a:t>
            </a:r>
            <a:r>
              <a:rPr lang="en-US" sz="1600" dirty="0">
                <a:solidFill>
                  <a:schemeClr val="tx2"/>
                </a:solidFill>
                <a:latin typeface="Corbel" panose="020B0503020204020204" pitchFamily="34" charset="0"/>
              </a:rPr>
              <a:t>, Le </a:t>
            </a:r>
            <a:r>
              <a:rPr lang="en-US" sz="1600" dirty="0" smtClean="0">
                <a:solidFill>
                  <a:schemeClr val="tx2"/>
                </a:solidFill>
                <a:latin typeface="Corbel" panose="020B0503020204020204" pitchFamily="34" charset="0"/>
              </a:rPr>
              <a:t>Pain </a:t>
            </a:r>
            <a:r>
              <a:rPr lang="en-US" sz="1600" dirty="0" err="1">
                <a:solidFill>
                  <a:schemeClr val="tx2"/>
                </a:solidFill>
                <a:latin typeface="Corbel" panose="020B0503020204020204" pitchFamily="34" charset="0"/>
              </a:rPr>
              <a:t>Quotidien</a:t>
            </a:r>
            <a:r>
              <a:rPr lang="en-US" sz="1600" dirty="0">
                <a:solidFill>
                  <a:schemeClr val="tx2"/>
                </a:solidFill>
                <a:latin typeface="Corbel" panose="020B0503020204020204" pitchFamily="34" charset="0"/>
              </a:rPr>
              <a:t>, </a:t>
            </a:r>
            <a:r>
              <a:rPr lang="en-US" sz="1600" dirty="0" smtClean="0">
                <a:solidFill>
                  <a:schemeClr val="tx2"/>
                </a:solidFill>
                <a:latin typeface="Corbel" panose="020B0503020204020204" pitchFamily="34" charset="0"/>
              </a:rPr>
              <a:t>Panera</a:t>
            </a:r>
            <a:endParaRPr lang="en-US" sz="1600" dirty="0">
              <a:solidFill>
                <a:schemeClr val="tx2"/>
              </a:solidFill>
              <a:latin typeface="Corbel" panose="020B0503020204020204" pitchFamily="34" charset="0"/>
            </a:endParaRPr>
          </a:p>
          <a:p>
            <a:pPr marL="285750" indent="-285750">
              <a:buFont typeface="Arial" panose="020B0604020202020204" pitchFamily="34" charset="0"/>
              <a:buChar char="•"/>
            </a:pPr>
            <a:r>
              <a:rPr lang="en-US" dirty="0" smtClean="0">
                <a:solidFill>
                  <a:schemeClr val="tx2"/>
                </a:solidFill>
                <a:latin typeface="Corbel" panose="020B0503020204020204" pitchFamily="34" charset="0"/>
              </a:rPr>
              <a:t>More </a:t>
            </a:r>
            <a:r>
              <a:rPr lang="en-US" b="1" dirty="0" smtClean="0">
                <a:solidFill>
                  <a:srgbClr val="FF9900"/>
                </a:solidFill>
                <a:latin typeface="Corbel" panose="020B0503020204020204" pitchFamily="34" charset="0"/>
              </a:rPr>
              <a:t>child-friendly</a:t>
            </a:r>
            <a:r>
              <a:rPr lang="en-US" dirty="0" smtClean="0">
                <a:solidFill>
                  <a:schemeClr val="tx2"/>
                </a:solidFill>
                <a:latin typeface="Corbel" panose="020B0503020204020204" pitchFamily="34" charset="0"/>
              </a:rPr>
              <a:t> establishments </a:t>
            </a:r>
          </a:p>
          <a:p>
            <a:pPr marL="742950" lvl="1" indent="-285750">
              <a:buFont typeface="Arial" panose="020B0604020202020204" pitchFamily="34" charset="0"/>
              <a:buChar char="•"/>
            </a:pPr>
            <a:r>
              <a:rPr lang="en-US" sz="1600" i="1" dirty="0" smtClean="0">
                <a:solidFill>
                  <a:schemeClr val="tx2"/>
                </a:solidFill>
                <a:latin typeface="Corbel" panose="020B0503020204020204" pitchFamily="34" charset="0"/>
              </a:rPr>
              <a:t>E.g., </a:t>
            </a:r>
            <a:r>
              <a:rPr lang="en-US" sz="1600" dirty="0" smtClean="0">
                <a:solidFill>
                  <a:schemeClr val="tx2"/>
                </a:solidFill>
                <a:latin typeface="Corbel" panose="020B0503020204020204" pitchFamily="34" charset="0"/>
              </a:rPr>
              <a:t>offering </a:t>
            </a:r>
            <a:r>
              <a:rPr lang="en-US" sz="1600" dirty="0">
                <a:solidFill>
                  <a:schemeClr val="tx2"/>
                </a:solidFill>
                <a:latin typeface="Corbel" panose="020B0503020204020204" pitchFamily="34" charset="0"/>
              </a:rPr>
              <a:t>basics such as </a:t>
            </a:r>
            <a:r>
              <a:rPr lang="en-US" sz="1600" dirty="0" smtClean="0">
                <a:solidFill>
                  <a:schemeClr val="tx2"/>
                </a:solidFill>
                <a:latin typeface="Corbel" panose="020B0503020204020204" pitchFamily="34" charset="0"/>
              </a:rPr>
              <a:t>crayons</a:t>
            </a:r>
            <a:endParaRPr lang="en-US" sz="1600" dirty="0">
              <a:solidFill>
                <a:schemeClr val="tx2"/>
              </a:solidFill>
              <a:latin typeface="Corbel" panose="020B0503020204020204" pitchFamily="34" charset="0"/>
            </a:endParaRPr>
          </a:p>
          <a:p>
            <a:endParaRPr lang="en-US" b="1" dirty="0" smtClean="0">
              <a:solidFill>
                <a:schemeClr val="tx2">
                  <a:lumMod val="75000"/>
                </a:schemeClr>
              </a:solidFill>
              <a:latin typeface="Corbel" panose="020B0503020204020204" pitchFamily="34" charset="0"/>
            </a:endParaRPr>
          </a:p>
          <a:p>
            <a:endParaRPr lang="en-US" sz="1600" dirty="0">
              <a:solidFill>
                <a:schemeClr val="tx2">
                  <a:lumMod val="75000"/>
                </a:schemeClr>
              </a:solidFill>
              <a:latin typeface="Corbel" panose="020B0503020204020204" pitchFamily="34" charset="0"/>
            </a:endParaRPr>
          </a:p>
          <a:p>
            <a:r>
              <a:rPr lang="en-US" sz="1600" dirty="0">
                <a:solidFill>
                  <a:schemeClr val="tx2">
                    <a:lumMod val="75000"/>
                  </a:schemeClr>
                </a:solidFill>
                <a:latin typeface="Corbel" panose="020B0503020204020204" pitchFamily="34" charset="0"/>
              </a:rPr>
              <a:t>	</a:t>
            </a:r>
            <a:endParaRPr lang="en-US" sz="1600" dirty="0" smtClean="0">
              <a:solidFill>
                <a:schemeClr val="tx2">
                  <a:lumMod val="75000"/>
                </a:schemeClr>
              </a:solidFill>
              <a:latin typeface="Corbel" panose="020B0503020204020204" pitchFamily="34" charset="0"/>
            </a:endParaRPr>
          </a:p>
        </p:txBody>
      </p:sp>
      <p:sp>
        <p:nvSpPr>
          <p:cNvPr id="10" name="Rectangle 9"/>
          <p:cNvSpPr/>
          <p:nvPr/>
        </p:nvSpPr>
        <p:spPr>
          <a:xfrm>
            <a:off x="6610130" y="970799"/>
            <a:ext cx="2462313" cy="1015663"/>
          </a:xfrm>
          <a:prstGeom prst="rect">
            <a:avLst/>
          </a:prstGeom>
        </p:spPr>
        <p:txBody>
          <a:bodyPr wrap="square">
            <a:spAutoFit/>
          </a:bodyPr>
          <a:lstStyle/>
          <a:p>
            <a:r>
              <a:rPr lang="en-US" sz="1200" i="1" dirty="0" smtClean="0">
                <a:solidFill>
                  <a:schemeClr val="tx2">
                    <a:lumMod val="75000"/>
                  </a:schemeClr>
                </a:solidFill>
                <a:latin typeface="Corbel" panose="020B0503020204020204" pitchFamily="34" charset="0"/>
              </a:rPr>
              <a:t>“There </a:t>
            </a:r>
            <a:r>
              <a:rPr lang="en-US" sz="1200" i="1" dirty="0">
                <a:solidFill>
                  <a:schemeClr val="tx2">
                    <a:lumMod val="75000"/>
                  </a:schemeClr>
                </a:solidFill>
                <a:latin typeface="Corbel" panose="020B0503020204020204" pitchFamily="34" charset="0"/>
              </a:rPr>
              <a:t>are several great restaurants in town. But… </a:t>
            </a:r>
            <a:r>
              <a:rPr lang="en-US" sz="1200" b="1" i="1" dirty="0">
                <a:solidFill>
                  <a:srgbClr val="FF0000"/>
                </a:solidFill>
                <a:latin typeface="Corbel" panose="020B0503020204020204" pitchFamily="34" charset="0"/>
              </a:rPr>
              <a:t>lack of variety</a:t>
            </a:r>
            <a:r>
              <a:rPr lang="en-US" sz="1200" i="1" dirty="0">
                <a:solidFill>
                  <a:srgbClr val="FF0000"/>
                </a:solidFill>
                <a:latin typeface="Corbel" panose="020B0503020204020204" pitchFamily="34" charset="0"/>
              </a:rPr>
              <a:t>, </a:t>
            </a:r>
            <a:r>
              <a:rPr lang="en-US" sz="1200" i="1" dirty="0">
                <a:solidFill>
                  <a:schemeClr val="tx2">
                    <a:lumMod val="75000"/>
                  </a:schemeClr>
                </a:solidFill>
                <a:latin typeface="Corbel" panose="020B0503020204020204" pitchFamily="34" charset="0"/>
              </a:rPr>
              <a:t>especially good ethnic </a:t>
            </a:r>
            <a:r>
              <a:rPr lang="en-US" sz="1200" i="1" dirty="0" smtClean="0">
                <a:solidFill>
                  <a:schemeClr val="tx2">
                    <a:lumMod val="75000"/>
                  </a:schemeClr>
                </a:solidFill>
                <a:latin typeface="Corbel" panose="020B0503020204020204" pitchFamily="34" charset="0"/>
              </a:rPr>
              <a:t>options</a:t>
            </a:r>
          </a:p>
          <a:p>
            <a:r>
              <a:rPr lang="en-US" sz="1200" i="1" dirty="0" smtClean="0">
                <a:solidFill>
                  <a:schemeClr val="tx2">
                    <a:lumMod val="75000"/>
                  </a:schemeClr>
                </a:solidFill>
                <a:latin typeface="Corbel" panose="020B0503020204020204" pitchFamily="34" charset="0"/>
              </a:rPr>
              <a:t>…</a:t>
            </a:r>
            <a:r>
              <a:rPr lang="en-US" sz="1200" i="1" dirty="0">
                <a:solidFill>
                  <a:schemeClr val="tx2">
                    <a:lumMod val="75000"/>
                  </a:schemeClr>
                </a:solidFill>
                <a:latin typeface="Corbel" panose="020B0503020204020204" pitchFamily="34" charset="0"/>
              </a:rPr>
              <a:t>and </a:t>
            </a:r>
            <a:r>
              <a:rPr lang="en-US" sz="1200" b="1" i="1" dirty="0">
                <a:solidFill>
                  <a:srgbClr val="FF0000"/>
                </a:solidFill>
                <a:latin typeface="Corbel" panose="020B0503020204020204" pitchFamily="34" charset="0"/>
              </a:rPr>
              <a:t>youthful energy</a:t>
            </a:r>
            <a:r>
              <a:rPr lang="en-US" sz="1200" i="1" dirty="0">
                <a:solidFill>
                  <a:srgbClr val="FF0000"/>
                </a:solidFill>
                <a:latin typeface="Corbel" panose="020B0503020204020204" pitchFamily="34" charset="0"/>
              </a:rPr>
              <a:t>.”</a:t>
            </a:r>
          </a:p>
          <a:p>
            <a:endParaRPr lang="en-US" sz="1200" i="1" dirty="0">
              <a:solidFill>
                <a:schemeClr val="tx2">
                  <a:lumMod val="75000"/>
                </a:schemeClr>
              </a:solidFill>
              <a:latin typeface="Corbel" panose="020B0503020204020204" pitchFamily="34" charset="0"/>
            </a:endParaRPr>
          </a:p>
        </p:txBody>
      </p:sp>
      <p:sp>
        <p:nvSpPr>
          <p:cNvPr id="11" name="Rectangle 10"/>
          <p:cNvSpPr/>
          <p:nvPr/>
        </p:nvSpPr>
        <p:spPr>
          <a:xfrm>
            <a:off x="6019800" y="2571750"/>
            <a:ext cx="2743200" cy="1384995"/>
          </a:xfrm>
          <a:prstGeom prst="rect">
            <a:avLst/>
          </a:prstGeom>
        </p:spPr>
        <p:txBody>
          <a:bodyPr wrap="square">
            <a:spAutoFit/>
          </a:bodyPr>
          <a:lstStyle/>
          <a:p>
            <a:pPr algn="ctr"/>
            <a:r>
              <a:rPr lang="en-US" sz="1200" i="1" dirty="0" smtClean="0">
                <a:solidFill>
                  <a:schemeClr val="tx2">
                    <a:lumMod val="75000"/>
                  </a:schemeClr>
                </a:solidFill>
                <a:latin typeface="Corbel" panose="020B0503020204020204" pitchFamily="34" charset="0"/>
              </a:rPr>
              <a:t>“I </a:t>
            </a:r>
            <a:r>
              <a:rPr lang="en-US" sz="1200" i="1" dirty="0">
                <a:solidFill>
                  <a:schemeClr val="tx2">
                    <a:lumMod val="75000"/>
                  </a:schemeClr>
                </a:solidFill>
                <a:latin typeface="Corbel" panose="020B0503020204020204" pitchFamily="34" charset="0"/>
              </a:rPr>
              <a:t>try to eat in Pelham, but find that I enjoy the experience more in </a:t>
            </a:r>
            <a:r>
              <a:rPr lang="en-US" sz="1200" b="1" i="1" dirty="0">
                <a:solidFill>
                  <a:srgbClr val="FF0000"/>
                </a:solidFill>
                <a:latin typeface="Corbel" panose="020B0503020204020204" pitchFamily="34" charset="0"/>
              </a:rPr>
              <a:t>surrounding towns</a:t>
            </a:r>
            <a:r>
              <a:rPr lang="en-US" sz="1200" i="1" dirty="0">
                <a:solidFill>
                  <a:schemeClr val="accent1">
                    <a:lumMod val="75000"/>
                  </a:schemeClr>
                </a:solidFill>
                <a:latin typeface="Corbel" panose="020B0503020204020204" pitchFamily="34" charset="0"/>
              </a:rPr>
              <a:t> </a:t>
            </a:r>
            <a:r>
              <a:rPr lang="en-US" sz="1200" i="1" dirty="0" smtClean="0">
                <a:solidFill>
                  <a:schemeClr val="tx2">
                    <a:lumMod val="75000"/>
                  </a:schemeClr>
                </a:solidFill>
                <a:latin typeface="Corbel" panose="020B0503020204020204" pitchFamily="34" charset="0"/>
              </a:rPr>
              <a:t>(Larchmont, Port Chester, Arthur Ave).  Better </a:t>
            </a:r>
            <a:r>
              <a:rPr lang="en-US" sz="1200" i="1" dirty="0">
                <a:solidFill>
                  <a:schemeClr val="tx2">
                    <a:lumMod val="75000"/>
                  </a:schemeClr>
                </a:solidFill>
                <a:latin typeface="Corbel" panose="020B0503020204020204" pitchFamily="34" charset="0"/>
              </a:rPr>
              <a:t>food, variety and nightlife generally than Pelham. Generally, </a:t>
            </a:r>
            <a:r>
              <a:rPr lang="en-US" sz="1200" i="1" dirty="0" smtClean="0">
                <a:solidFill>
                  <a:schemeClr val="tx2">
                    <a:lumMod val="75000"/>
                  </a:schemeClr>
                </a:solidFill>
                <a:latin typeface="Corbel" panose="020B0503020204020204" pitchFamily="34" charset="0"/>
              </a:rPr>
              <a:t/>
            </a:r>
            <a:br>
              <a:rPr lang="en-US" sz="1200" i="1" dirty="0" smtClean="0">
                <a:solidFill>
                  <a:schemeClr val="tx2">
                    <a:lumMod val="75000"/>
                  </a:schemeClr>
                </a:solidFill>
                <a:latin typeface="Corbel" panose="020B0503020204020204" pitchFamily="34" charset="0"/>
              </a:rPr>
            </a:br>
            <a:r>
              <a:rPr lang="en-US" sz="1200" i="1" dirty="0" smtClean="0">
                <a:solidFill>
                  <a:schemeClr val="tx2">
                    <a:lumMod val="75000"/>
                  </a:schemeClr>
                </a:solidFill>
                <a:latin typeface="Corbel" panose="020B0503020204020204" pitchFamily="34" charset="0"/>
              </a:rPr>
              <a:t>I'd </a:t>
            </a:r>
            <a:r>
              <a:rPr lang="en-US" sz="1200" i="1" dirty="0">
                <a:solidFill>
                  <a:schemeClr val="tx2">
                    <a:lumMod val="75000"/>
                  </a:schemeClr>
                </a:solidFill>
                <a:latin typeface="Corbel" panose="020B0503020204020204" pitchFamily="34" charset="0"/>
              </a:rPr>
              <a:t>prefer to stay local but Pelham doesn't always have what I'm looking for</a:t>
            </a:r>
            <a:r>
              <a:rPr lang="en-US" sz="1200" i="1" dirty="0" smtClean="0">
                <a:solidFill>
                  <a:schemeClr val="tx2">
                    <a:lumMod val="75000"/>
                  </a:schemeClr>
                </a:solidFill>
                <a:latin typeface="Corbel" panose="020B0503020204020204" pitchFamily="34" charset="0"/>
              </a:rPr>
              <a:t>.”</a:t>
            </a:r>
            <a:endParaRPr lang="en-US" sz="1200" i="1"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508241"/>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6" grpId="0"/>
      <p:bldP spid="3"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152379" y="2522101"/>
            <a:ext cx="3406087" cy="2286000"/>
          </a:xfrm>
          <a:prstGeom prst="cloudCallout">
            <a:avLst>
              <a:gd name="adj1" fmla="val 48446"/>
              <a:gd name="adj2" fmla="val 57921"/>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7"/>
          <p:cNvSpPr>
            <a:spLocks noGrp="1"/>
          </p:cNvSpPr>
          <p:nvPr>
            <p:ph type="sldNum" sz="quarter" idx="12"/>
          </p:nvPr>
        </p:nvSpPr>
        <p:spPr>
          <a:xfrm>
            <a:off x="6934200" y="4767264"/>
            <a:ext cx="2133600" cy="273844"/>
          </a:xfrm>
        </p:spPr>
        <p:txBody>
          <a:bodyPr/>
          <a:lstStyle/>
          <a:p>
            <a:fld id="{3C50F9FA-4309-404A-9549-AD57E1016077}" type="slidenum">
              <a:rPr lang="en-US" sz="1000" b="1" smtClean="0">
                <a:solidFill>
                  <a:schemeClr val="tx1"/>
                </a:solidFill>
                <a:latin typeface="Arial" panose="020B0604020202020204" pitchFamily="34" charset="0"/>
                <a:cs typeface="Arial" panose="020B0604020202020204" pitchFamily="34" charset="0"/>
              </a:rPr>
              <a:pPr/>
              <a:t>9</a:t>
            </a:fld>
            <a:endParaRPr lang="en-US" sz="1000" b="1" dirty="0">
              <a:solidFill>
                <a:schemeClr val="tx1"/>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152400" y="209550"/>
            <a:ext cx="8826644" cy="76200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234950" indent="-234950" algn="l" eaLnBrk="1" hangingPunct="1">
              <a:defRPr sz="2400" b="1" cap="all">
                <a:solidFill>
                  <a:schemeClr val="accent2"/>
                </a:solidFill>
                <a:latin typeface="Calibri" pitchFamily="34" charset="0"/>
                <a:cs typeface="Calibri"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2800" dirty="0" smtClean="0">
                <a:solidFill>
                  <a:schemeClr val="tx2">
                    <a:lumMod val="75000"/>
                  </a:schemeClr>
                </a:solidFill>
                <a:latin typeface="Corbel" panose="020B0503020204020204" pitchFamily="34" charset="0"/>
              </a:rPr>
              <a:t>DINING opportunities</a:t>
            </a:r>
            <a:endParaRPr lang="en-US" sz="2800" dirty="0">
              <a:solidFill>
                <a:schemeClr val="tx2">
                  <a:lumMod val="75000"/>
                </a:schemeClr>
              </a:solidFill>
              <a:latin typeface="Corbel" panose="020B0503020204020204" pitchFamily="34" charset="0"/>
            </a:endParaRPr>
          </a:p>
        </p:txBody>
      </p:sp>
      <p:cxnSp>
        <p:nvCxnSpPr>
          <p:cNvPr id="19" name="Straight Connector 18"/>
          <p:cNvCxnSpPr/>
          <p:nvPr/>
        </p:nvCxnSpPr>
        <p:spPr>
          <a:xfrm>
            <a:off x="152400" y="803140"/>
            <a:ext cx="45720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 y="956966"/>
            <a:ext cx="3406066" cy="3262432"/>
          </a:xfrm>
          <a:prstGeom prst="rect">
            <a:avLst/>
          </a:prstGeom>
        </p:spPr>
        <p:txBody>
          <a:bodyPr wrap="square">
            <a:spAutoFit/>
          </a:bodyPr>
          <a:lstStyle/>
          <a:p>
            <a:pPr marL="342900" indent="-342900">
              <a:spcAft>
                <a:spcPts val="1200"/>
              </a:spcAft>
              <a:buClr>
                <a:schemeClr val="tx2">
                  <a:lumMod val="75000"/>
                </a:schemeClr>
              </a:buClr>
              <a:buFont typeface="Arial" panose="020B0604020202020204" pitchFamily="34" charset="0"/>
              <a:buChar char="•"/>
            </a:pPr>
            <a:r>
              <a:rPr lang="en-US" dirty="0" smtClean="0">
                <a:solidFill>
                  <a:schemeClr val="tx2"/>
                </a:solidFill>
                <a:latin typeface="Corbel" panose="020B0503020204020204" pitchFamily="34" charset="0"/>
              </a:rPr>
              <a:t>Most participants were very interested in a </a:t>
            </a:r>
            <a:r>
              <a:rPr lang="en-US" b="1" dirty="0" smtClean="0">
                <a:solidFill>
                  <a:srgbClr val="FF0000"/>
                </a:solidFill>
                <a:latin typeface="Corbel" panose="020B0503020204020204" pitchFamily="34" charset="0"/>
              </a:rPr>
              <a:t>wine bar</a:t>
            </a:r>
            <a:r>
              <a:rPr lang="en-US" dirty="0" smtClean="0">
                <a:solidFill>
                  <a:schemeClr val="tx2"/>
                </a:solidFill>
                <a:latin typeface="Corbel" panose="020B0503020204020204" pitchFamily="34" charset="0"/>
              </a:rPr>
              <a:t>, as well as more </a:t>
            </a:r>
            <a:r>
              <a:rPr lang="en-US" b="1" dirty="0" smtClean="0">
                <a:solidFill>
                  <a:schemeClr val="tx2"/>
                </a:solidFill>
                <a:latin typeface="Corbel" panose="020B0503020204020204" pitchFamily="34" charset="0"/>
              </a:rPr>
              <a:t>family friendly, </a:t>
            </a:r>
            <a:r>
              <a:rPr lang="en-US" b="1" dirty="0" smtClean="0">
                <a:solidFill>
                  <a:schemeClr val="accent6"/>
                </a:solidFill>
                <a:latin typeface="Corbel" panose="020B0503020204020204" pitchFamily="34" charset="0"/>
              </a:rPr>
              <a:t>ethnic,</a:t>
            </a:r>
            <a:r>
              <a:rPr lang="en-US" dirty="0" smtClean="0">
                <a:solidFill>
                  <a:schemeClr val="accent6"/>
                </a:solidFill>
                <a:latin typeface="Corbel" panose="020B0503020204020204" pitchFamily="34" charset="0"/>
              </a:rPr>
              <a:t> </a:t>
            </a:r>
            <a:r>
              <a:rPr lang="en-US" dirty="0" smtClean="0">
                <a:solidFill>
                  <a:schemeClr val="tx2"/>
                </a:solidFill>
                <a:latin typeface="Corbel" panose="020B0503020204020204" pitchFamily="34" charset="0"/>
              </a:rPr>
              <a:t>and </a:t>
            </a:r>
            <a:r>
              <a:rPr lang="en-US" b="1" dirty="0" smtClean="0">
                <a:solidFill>
                  <a:schemeClr val="bg1">
                    <a:lumMod val="50000"/>
                  </a:schemeClr>
                </a:solidFill>
                <a:latin typeface="Corbel" panose="020B0503020204020204" pitchFamily="34" charset="0"/>
              </a:rPr>
              <a:t>health food </a:t>
            </a:r>
            <a:r>
              <a:rPr lang="en-US" dirty="0" smtClean="0">
                <a:solidFill>
                  <a:schemeClr val="tx2"/>
                </a:solidFill>
                <a:latin typeface="Corbel" panose="020B0503020204020204" pitchFamily="34" charset="0"/>
              </a:rPr>
              <a:t>establishments</a:t>
            </a:r>
          </a:p>
          <a:p>
            <a:pPr marL="342900" indent="-342900">
              <a:spcAft>
                <a:spcPts val="1200"/>
              </a:spcAft>
              <a:buFont typeface="Arial" panose="020B0604020202020204" pitchFamily="34" charset="0"/>
              <a:buChar char="•"/>
            </a:pPr>
            <a:endParaRPr lang="en-US" dirty="0" smtClean="0">
              <a:solidFill>
                <a:schemeClr val="tx2"/>
              </a:solidFill>
              <a:latin typeface="Corbel" panose="020B0503020204020204" pitchFamily="34" charset="0"/>
            </a:endParaRPr>
          </a:p>
          <a:p>
            <a:pPr marL="342900" indent="-342900">
              <a:spcAft>
                <a:spcPts val="1200"/>
              </a:spcAft>
              <a:buFont typeface="Arial" panose="020B0604020202020204" pitchFamily="34" charset="0"/>
              <a:buChar char="•"/>
            </a:pPr>
            <a:endParaRPr lang="en-US" dirty="0" smtClean="0">
              <a:solidFill>
                <a:schemeClr val="tx2"/>
              </a:solidFill>
              <a:latin typeface="Corbel" panose="020B0503020204020204" pitchFamily="34" charset="0"/>
            </a:endParaRPr>
          </a:p>
          <a:p>
            <a:pPr marL="342900" indent="-342900">
              <a:spcAft>
                <a:spcPts val="1200"/>
              </a:spcAft>
              <a:buFont typeface="Arial" panose="020B0604020202020204" pitchFamily="34" charset="0"/>
              <a:buChar char="•"/>
            </a:pPr>
            <a:endParaRPr lang="en-US" dirty="0" smtClean="0">
              <a:solidFill>
                <a:schemeClr val="tx2"/>
              </a:solidFill>
              <a:latin typeface="Corbel" panose="020B0503020204020204" pitchFamily="34" charset="0"/>
            </a:endParaRPr>
          </a:p>
          <a:p>
            <a:pPr>
              <a:spcAft>
                <a:spcPts val="1200"/>
              </a:spcAft>
            </a:pPr>
            <a:endParaRPr lang="en-US" sz="2200" dirty="0">
              <a:solidFill>
                <a:srgbClr val="E689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9480" y="1352550"/>
            <a:ext cx="5389563"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1" y="3053774"/>
            <a:ext cx="2743200" cy="1169551"/>
          </a:xfrm>
          <a:prstGeom prst="rect">
            <a:avLst/>
          </a:prstGeom>
        </p:spPr>
        <p:txBody>
          <a:bodyPr wrap="square">
            <a:spAutoFit/>
          </a:bodyPr>
          <a:lstStyle/>
          <a:p>
            <a:r>
              <a:rPr lang="en-US" sz="1400" i="1" dirty="0" smtClean="0">
                <a:solidFill>
                  <a:schemeClr val="tx2">
                    <a:lumMod val="75000"/>
                  </a:schemeClr>
                </a:solidFill>
                <a:latin typeface="Corbel" panose="020B0503020204020204" pitchFamily="34" charset="0"/>
              </a:rPr>
              <a:t>“</a:t>
            </a:r>
            <a:r>
              <a:rPr lang="en-US" sz="1400" i="1" dirty="0">
                <a:solidFill>
                  <a:schemeClr val="tx2">
                    <a:lumMod val="75000"/>
                  </a:schemeClr>
                </a:solidFill>
                <a:latin typeface="Corbel" panose="020B0503020204020204" pitchFamily="34" charset="0"/>
              </a:rPr>
              <a:t>Lots of options but all could use a little tweaking.  Some rarely change menus or don't have </a:t>
            </a:r>
            <a:r>
              <a:rPr lang="en-US" sz="1400" b="1" i="1" dirty="0">
                <a:solidFill>
                  <a:srgbClr val="FF0000"/>
                </a:solidFill>
                <a:latin typeface="Corbel" panose="020B0503020204020204" pitchFamily="34" charset="0"/>
              </a:rPr>
              <a:t>decent wine selections</a:t>
            </a:r>
            <a:r>
              <a:rPr lang="en-US" sz="1400" i="1" dirty="0">
                <a:solidFill>
                  <a:schemeClr val="tx2">
                    <a:lumMod val="75000"/>
                  </a:schemeClr>
                </a:solidFill>
                <a:latin typeface="Corbel" panose="020B0503020204020204" pitchFamily="34" charset="0"/>
              </a:rPr>
              <a:t>.  Would love a Chat 19 </a:t>
            </a:r>
            <a:r>
              <a:rPr lang="en-US" sz="1400" i="1" dirty="0" smtClean="0">
                <a:solidFill>
                  <a:schemeClr val="tx2">
                    <a:lumMod val="75000"/>
                  </a:schemeClr>
                </a:solidFill>
                <a:latin typeface="Corbel" panose="020B0503020204020204" pitchFamily="34" charset="0"/>
              </a:rPr>
              <a:t/>
            </a:r>
            <a:br>
              <a:rPr lang="en-US" sz="1400" i="1" dirty="0" smtClean="0">
                <a:solidFill>
                  <a:schemeClr val="tx2">
                    <a:lumMod val="75000"/>
                  </a:schemeClr>
                </a:solidFill>
                <a:latin typeface="Corbel" panose="020B0503020204020204" pitchFamily="34" charset="0"/>
              </a:rPr>
            </a:br>
            <a:r>
              <a:rPr lang="en-US" sz="1400" i="1" dirty="0" smtClean="0">
                <a:solidFill>
                  <a:schemeClr val="tx2">
                    <a:lumMod val="75000"/>
                  </a:schemeClr>
                </a:solidFill>
                <a:latin typeface="Corbel" panose="020B0503020204020204" pitchFamily="34" charset="0"/>
              </a:rPr>
              <a:t>or </a:t>
            </a:r>
            <a:r>
              <a:rPr lang="en-US" sz="1400" i="1" dirty="0">
                <a:solidFill>
                  <a:schemeClr val="tx2">
                    <a:lumMod val="75000"/>
                  </a:schemeClr>
                </a:solidFill>
                <a:latin typeface="Corbel" panose="020B0503020204020204" pitchFamily="34" charset="0"/>
              </a:rPr>
              <a:t>Vintage 1891 type location.”</a:t>
            </a:r>
          </a:p>
        </p:txBody>
      </p:sp>
      <p:sp>
        <p:nvSpPr>
          <p:cNvPr id="10" name="Title 1"/>
          <p:cNvSpPr txBox="1">
            <a:spLocks/>
          </p:cNvSpPr>
          <p:nvPr/>
        </p:nvSpPr>
        <p:spPr>
          <a:xfrm>
            <a:off x="2057400" y="954816"/>
            <a:ext cx="8229600" cy="3912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00" b="1" dirty="0" smtClean="0">
                <a:latin typeface="Corbel" panose="020B0503020204020204" pitchFamily="34" charset="0"/>
              </a:rPr>
              <a:t>Q: Is there a type of restaurant that you would like more of in Pelham? (check all that apply)</a:t>
            </a:r>
            <a:endParaRPr lang="en-US" sz="900" b="1" dirty="0">
              <a:latin typeface="Corbel" panose="020B0503020204020204" pitchFamily="34" charset="0"/>
            </a:endParaRPr>
          </a:p>
        </p:txBody>
      </p:sp>
    </p:spTree>
    <p:extLst>
      <p:ext uri="{BB962C8B-B14F-4D97-AF65-F5344CB8AC3E}">
        <p14:creationId xmlns:p14="http://schemas.microsoft.com/office/powerpoint/2010/main" val="3612915803"/>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200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par>
                                <p:cTn id="18" presetID="6" presetClass="entr" presetSubtype="16" fill="hold" grpId="0" nodeType="withEffect">
                                  <p:stCondLst>
                                    <p:cond delay="200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par>
                          <p:cTn id="21" fill="hold">
                            <p:stCondLst>
                              <p:cond delay="5500"/>
                            </p:stCondLst>
                            <p:childTnLst>
                              <p:par>
                                <p:cTn id="22" presetID="42" presetClass="entr" presetSubtype="0" fill="hold" grpId="0" nodeType="after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3" grpId="0"/>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20772</TotalTime>
  <Words>1562</Words>
  <Application>Microsoft Office PowerPoint</Application>
  <PresentationFormat>On-screen Show (16:9)</PresentationFormat>
  <Paragraphs>213</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NBC Universal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nbcuadmin</dc:creator>
  <cp:lastModifiedBy>oliverje</cp:lastModifiedBy>
  <cp:revision>205</cp:revision>
  <cp:lastPrinted>2015-11-09T18:24:29Z</cp:lastPrinted>
  <dcterms:created xsi:type="dcterms:W3CDTF">2015-03-29T23:18:47Z</dcterms:created>
  <dcterms:modified xsi:type="dcterms:W3CDTF">2016-02-25T16:09:09Z</dcterms:modified>
</cp:coreProperties>
</file>